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59" r:id="rId7"/>
    <p:sldId id="261" r:id="rId8"/>
    <p:sldId id="263" r:id="rId9"/>
    <p:sldId id="267" r:id="rId10"/>
    <p:sldId id="264" r:id="rId11"/>
    <p:sldId id="268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未命名的章節" id="{32FF40D3-7785-4035-B617-7C089D371393}">
          <p14:sldIdLst/>
        </p14:section>
        <p14:section name="未命名的章節" id="{646FC453-DAFB-4AF1-9F0D-2B01BA20CABB}">
          <p14:sldIdLst>
            <p14:sldId id="256"/>
            <p14:sldId id="257"/>
            <p14:sldId id="258"/>
            <p14:sldId id="260"/>
            <p14:sldId id="262"/>
            <p14:sldId id="259"/>
            <p14:sldId id="261"/>
            <p14:sldId id="263"/>
            <p14:sldId id="267"/>
            <p14:sldId id="264"/>
            <p14:sldId id="268"/>
            <p14:sldId id="265"/>
            <p14:sldId id="266"/>
            <p14:sldId id="269"/>
            <p14:sldId id="270"/>
            <p14:sldId id="271"/>
            <p14:sldId id="272"/>
            <p14:sldId id="273"/>
            <p14:sldId id="274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672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5302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4490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8000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681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1044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2582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4208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5152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1390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9848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8E3481-BEEE-46D9-8B42-E38EFE60AF6E}" type="datetimeFigureOut">
              <a:rPr lang="zh-TW" altLang="en-US" smtClean="0"/>
              <a:t>2022/10/2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AAF27-EA98-44D2-A762-DF4566DC561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1939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691680" y="260648"/>
            <a:ext cx="5472608" cy="864096"/>
          </a:xfrm>
        </p:spPr>
        <p:txBody>
          <a:bodyPr/>
          <a:lstStyle/>
          <a:p>
            <a:r>
              <a:rPr lang="zh-TW" altLang="en-US" dirty="0" smtClean="0"/>
              <a:t>業餘無線電介紹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47693" y="5517232"/>
            <a:ext cx="6400800" cy="838944"/>
          </a:xfrm>
        </p:spPr>
        <p:txBody>
          <a:bodyPr/>
          <a:lstStyle/>
          <a:p>
            <a:r>
              <a:rPr lang="en-US" altLang="zh-TW" dirty="0" smtClean="0"/>
              <a:t>BX3ACG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917" y="1052736"/>
            <a:ext cx="3168352" cy="427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65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792087"/>
          </a:xfrm>
        </p:spPr>
        <p:txBody>
          <a:bodyPr>
            <a:normAutofit/>
          </a:bodyPr>
          <a:lstStyle/>
          <a:p>
            <a:r>
              <a:rPr lang="en-US" altLang="zh-TW" sz="2800" dirty="0"/>
              <a:t>City Band</a:t>
            </a:r>
            <a:r>
              <a:rPr lang="zh-TW" altLang="en-US" sz="2800" dirty="0"/>
              <a:t>市民波段</a:t>
            </a:r>
            <a:r>
              <a:rPr lang="en-US" altLang="zh-TW" sz="2800" dirty="0"/>
              <a:t>(</a:t>
            </a:r>
            <a:r>
              <a:rPr lang="zh-TW" altLang="en-US" sz="2800" dirty="0"/>
              <a:t>民用波段</a:t>
            </a:r>
            <a:r>
              <a:rPr lang="en-US" altLang="zh-TW" sz="2800" dirty="0"/>
              <a:t>)</a:t>
            </a:r>
            <a:r>
              <a:rPr lang="zh-TW" altLang="en-US" sz="2800" dirty="0"/>
              <a:t>無線電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1052736"/>
            <a:ext cx="6400800" cy="1296144"/>
          </a:xfrm>
        </p:spPr>
        <p:txBody>
          <a:bodyPr>
            <a:normAutofit/>
          </a:bodyPr>
          <a:lstStyle/>
          <a:p>
            <a:pPr algn="l"/>
            <a:r>
              <a:rPr lang="zh-TW" altLang="en-US" sz="1800" dirty="0" smtClean="0"/>
              <a:t>民用無線電是早期開放</a:t>
            </a:r>
            <a:r>
              <a:rPr lang="zh-TW" altLang="en-US" sz="1800" dirty="0"/>
              <a:t>一般民眾使用的無線電</a:t>
            </a:r>
            <a:r>
              <a:rPr lang="zh-TW" altLang="en-US" sz="1800" dirty="0" smtClean="0"/>
              <a:t>，使用</a:t>
            </a:r>
            <a:r>
              <a:rPr lang="zh-TW" altLang="en-US" sz="1800" dirty="0"/>
              <a:t>該無線電不須人員執照，但是無線電機還是需要認證取得機器執照後才能使用。而後來</a:t>
            </a:r>
            <a:r>
              <a:rPr lang="en-US" altLang="zh-TW" sz="1800" dirty="0"/>
              <a:t>CB</a:t>
            </a:r>
            <a:r>
              <a:rPr lang="zh-TW" altLang="en-US" sz="1800" dirty="0"/>
              <a:t>無線電機越來越少人使用，依目前收集到的資料，已沒有人申請機器執照</a:t>
            </a:r>
            <a:r>
              <a:rPr lang="zh-TW" altLang="en-US" sz="1800" dirty="0" smtClean="0"/>
              <a:t>。</a:t>
            </a:r>
            <a:endParaRPr lang="en-US" altLang="zh-TW" sz="1800" dirty="0"/>
          </a:p>
          <a:p>
            <a:endParaRPr lang="zh-TW" altLang="en-US" dirty="0"/>
          </a:p>
        </p:txBody>
      </p:sp>
      <p:pic>
        <p:nvPicPr>
          <p:cNvPr id="4" name="圖片 3"/>
          <p:cNvPicPr/>
          <p:nvPr/>
        </p:nvPicPr>
        <p:blipFill rotWithShape="1">
          <a:blip r:embed="rId2"/>
          <a:srcRect l="11637" t="36114" r="25361" b="6506"/>
          <a:stretch/>
        </p:blipFill>
        <p:spPr bwMode="auto">
          <a:xfrm>
            <a:off x="1608082" y="2204864"/>
            <a:ext cx="6260489" cy="44165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3263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404664"/>
            <a:ext cx="75608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/>
              <a:t>CB</a:t>
            </a:r>
            <a:r>
              <a:rPr lang="zh-TW" altLang="en-US" dirty="0"/>
              <a:t>無線電要跟誰通</a:t>
            </a:r>
            <a:r>
              <a:rPr lang="en-US" altLang="zh-TW" dirty="0"/>
              <a:t>?</a:t>
            </a:r>
          </a:p>
          <a:p>
            <a:r>
              <a:rPr lang="zh-TW" altLang="en-US" dirty="0"/>
              <a:t>政府機關及軍警無線電使用有群組及主台通聯對象，但是民用</a:t>
            </a:r>
            <a:r>
              <a:rPr lang="en-US" altLang="zh-TW" dirty="0"/>
              <a:t>CB</a:t>
            </a:r>
            <a:r>
              <a:rPr lang="zh-TW" altLang="en-US" dirty="0"/>
              <a:t>無線電及業餘無線電卻沒有限定主要通訊對象，通常</a:t>
            </a:r>
            <a:r>
              <a:rPr lang="en-US" altLang="zh-TW" dirty="0"/>
              <a:t>CB</a:t>
            </a:r>
            <a:r>
              <a:rPr lang="zh-TW" altLang="en-US" dirty="0"/>
              <a:t>機或業餘機開啟後即開始呼叫，在該頻率上若有其他開機的電台收到訊號後再回覆你，這樣就達成一次的通聯。</a:t>
            </a:r>
          </a:p>
          <a:p>
            <a:r>
              <a:rPr lang="zh-TW" altLang="en-US" dirty="0"/>
              <a:t>這種通訊方式有點類似釣魚，持續的呼叫電台等待電台回覆你，而驚奇的是你不會知道你會通到誰，他離你有多遠。</a:t>
            </a:r>
          </a:p>
          <a:p>
            <a:r>
              <a:rPr lang="zh-TW" altLang="en-US" dirty="0"/>
              <a:t>老鳥的通訊</a:t>
            </a:r>
          </a:p>
          <a:p>
            <a:r>
              <a:rPr lang="zh-TW" altLang="en-US" dirty="0"/>
              <a:t>當你是資深業餘人員，長時間守在無線電頻道，日子久了同樣時間大家一起開機聊天，什麼時間能通到那一國那個電台，也許成為常態，偶爾出現新電台，為大家帶來驚喜，順便有機會再添一張</a:t>
            </a:r>
            <a:r>
              <a:rPr lang="en-US" altLang="zh-TW" dirty="0"/>
              <a:t>QSL</a:t>
            </a:r>
            <a:r>
              <a:rPr lang="zh-TW" altLang="en-US" dirty="0"/>
              <a:t>卡。若能通的都差不多，該突破距離，也許會計劃更換更大增益的天線，通到更遠的電台。</a:t>
            </a:r>
          </a:p>
          <a:p>
            <a:r>
              <a:rPr lang="zh-TW" altLang="en-US" dirty="0"/>
              <a:t>由於</a:t>
            </a:r>
            <a:r>
              <a:rPr lang="en-US" altLang="zh-TW" dirty="0"/>
              <a:t>CB</a:t>
            </a:r>
            <a:r>
              <a:rPr lang="zh-TW" altLang="en-US" dirty="0"/>
              <a:t>頻段已經很少人使用，況且網路發達，在台灣</a:t>
            </a:r>
            <a:r>
              <a:rPr lang="en-US" altLang="zh-TW" dirty="0"/>
              <a:t>CB</a:t>
            </a:r>
            <a:r>
              <a:rPr lang="zh-TW" altLang="en-US" dirty="0"/>
              <a:t>頻段變成實驗性電台，有想要通聯測試的電台會在群組內提前通知大家，由於</a:t>
            </a:r>
            <a:r>
              <a:rPr lang="en-US" altLang="zh-TW" dirty="0"/>
              <a:t>CB</a:t>
            </a:r>
            <a:r>
              <a:rPr lang="zh-TW" altLang="en-US" dirty="0"/>
              <a:t>頻段直射波很難通訊，國內追求突破直射波長距離通訊已經變成實驗通訊。</a:t>
            </a:r>
          </a:p>
        </p:txBody>
      </p:sp>
    </p:spTree>
    <p:extLst>
      <p:ext uri="{BB962C8B-B14F-4D97-AF65-F5344CB8AC3E}">
        <p14:creationId xmlns:p14="http://schemas.microsoft.com/office/powerpoint/2010/main" val="3555212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zh-TW" altLang="en-US" dirty="0"/>
              <a:t>電視、收音機</a:t>
            </a:r>
            <a:r>
              <a:rPr lang="zh-TW" altLang="en-US" dirty="0" smtClean="0"/>
              <a:t>執照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2260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800" dirty="0" smtClean="0"/>
              <a:t>在</a:t>
            </a:r>
            <a:r>
              <a:rPr lang="zh-TW" altLang="en-US" sz="2800" dirty="0"/>
              <a:t>民國</a:t>
            </a:r>
            <a:r>
              <a:rPr lang="en-US" altLang="zh-TW" sz="2800" dirty="0"/>
              <a:t>50</a:t>
            </a:r>
            <a:r>
              <a:rPr lang="zh-TW" altLang="en-US" sz="2800" dirty="0"/>
              <a:t>多年戒嚴時代，政府為了防止人民收聽中共廣播，管制電視機，收音機，因此那個年代，人民持有收音機需申請</a:t>
            </a:r>
            <a:r>
              <a:rPr lang="en-US" altLang="zh-TW" sz="2800" dirty="0"/>
              <a:t>『</a:t>
            </a:r>
            <a:r>
              <a:rPr lang="zh-TW" altLang="en-US" sz="2800" dirty="0"/>
              <a:t>廣播收音機執照</a:t>
            </a:r>
            <a:r>
              <a:rPr lang="en-US" altLang="zh-TW" sz="2800" dirty="0"/>
              <a:t>』</a:t>
            </a:r>
            <a:r>
              <a:rPr lang="zh-TW" altLang="en-US" sz="2800" dirty="0"/>
              <a:t>，執照有效期限一年，執照費用有七元五角、拾伍元、逾期費用</a:t>
            </a:r>
            <a:r>
              <a:rPr lang="en-US" altLang="zh-TW" sz="2800" dirty="0"/>
              <a:t>30</a:t>
            </a:r>
            <a:r>
              <a:rPr lang="zh-TW" altLang="en-US" sz="2800" dirty="0"/>
              <a:t>元不等。</a:t>
            </a:r>
          </a:p>
          <a:p>
            <a:endParaRPr lang="zh-TW" alt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3" t="30575" r="29526" b="11954"/>
          <a:stretch/>
        </p:blipFill>
        <p:spPr bwMode="auto">
          <a:xfrm>
            <a:off x="3059832" y="2780928"/>
            <a:ext cx="4586742" cy="3617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1362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CB</a:t>
            </a:r>
            <a:r>
              <a:rPr lang="zh-TW" altLang="en-US" sz="2400" dirty="0"/>
              <a:t>民用波段、香腸族、火腿族、湯姆族的關聯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980728"/>
            <a:ext cx="7848872" cy="521744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TW" dirty="0"/>
              <a:t>CB</a:t>
            </a:r>
            <a:r>
              <a:rPr lang="zh-TW" altLang="en-US" dirty="0"/>
              <a:t>民用波段</a:t>
            </a:r>
          </a:p>
          <a:p>
            <a:pPr marL="0" indent="0">
              <a:buNone/>
            </a:pPr>
            <a:r>
              <a:rPr lang="zh-TW" altLang="en-US" dirty="0"/>
              <a:t>高職高工生對無線電的興趣從</a:t>
            </a:r>
            <a:r>
              <a:rPr lang="en-US" altLang="zh-TW" dirty="0"/>
              <a:t>CB</a:t>
            </a:r>
            <a:r>
              <a:rPr lang="zh-TW" altLang="en-US" dirty="0"/>
              <a:t>民用無線電開始，這是最簡單最基礎的無線電，而且電子材料行也有賣這類簡單無線電機套件。從好奇、研究、分析進階改良無線電機功能，這類求新求變的學生從這裡學習到無線電知識，無形中也走入業餘無線電的興趣道路。</a:t>
            </a:r>
          </a:p>
          <a:p>
            <a:pPr marL="0" indent="0">
              <a:buNone/>
            </a:pPr>
            <a:r>
              <a:rPr lang="zh-TW" altLang="en-US" dirty="0"/>
              <a:t>民用波段無線電機雖然只有</a:t>
            </a:r>
            <a:r>
              <a:rPr lang="en-US" altLang="zh-TW" dirty="0"/>
              <a:t>5</a:t>
            </a:r>
            <a:r>
              <a:rPr lang="zh-TW" altLang="en-US" dirty="0"/>
              <a:t>瓦但是夏季傳播好的時候也能通到國外，因此話務通訊比照國際通訊規則，因此必須會一些簡單英文。大約</a:t>
            </a:r>
            <a:r>
              <a:rPr lang="en-US" altLang="zh-TW" dirty="0"/>
              <a:t>1980</a:t>
            </a:r>
            <a:r>
              <a:rPr lang="zh-TW" altLang="en-US" dirty="0"/>
              <a:t>年代</a:t>
            </a:r>
            <a:r>
              <a:rPr lang="en-US" altLang="zh-TW" dirty="0"/>
              <a:t>CB</a:t>
            </a:r>
            <a:r>
              <a:rPr lang="zh-TW" altLang="en-US" dirty="0"/>
              <a:t>沒有呼號，與國內通聯使用台號，台號都是自己取的。大約</a:t>
            </a:r>
            <a:r>
              <a:rPr lang="en-US" altLang="zh-TW" dirty="0"/>
              <a:t>1990</a:t>
            </a:r>
            <a:r>
              <a:rPr lang="zh-TW" altLang="en-US" dirty="0"/>
              <a:t>年</a:t>
            </a:r>
            <a:r>
              <a:rPr lang="en-US" altLang="zh-TW" dirty="0"/>
              <a:t>TW</a:t>
            </a:r>
            <a:r>
              <a:rPr lang="zh-TW" altLang="en-US" dirty="0"/>
              <a:t>天威俱樂部成立，與國外通聯使用</a:t>
            </a:r>
            <a:r>
              <a:rPr lang="en-US" altLang="zh-TW" dirty="0"/>
              <a:t>TW</a:t>
            </a:r>
            <a:r>
              <a:rPr lang="zh-TW" altLang="en-US" dirty="0"/>
              <a:t>呼號，天威以</a:t>
            </a:r>
            <a:r>
              <a:rPr lang="en-US" altLang="zh-TW" dirty="0"/>
              <a:t>TW 000</a:t>
            </a:r>
            <a:r>
              <a:rPr lang="zh-TW" altLang="en-US" dirty="0"/>
              <a:t>後</a:t>
            </a:r>
            <a:r>
              <a:rPr lang="en-US" altLang="zh-TW" dirty="0"/>
              <a:t>3</a:t>
            </a:r>
            <a:r>
              <a:rPr lang="zh-TW" altLang="en-US" dirty="0"/>
              <a:t>碼為自選的流水號。後來部分人員也申請</a:t>
            </a:r>
            <a:r>
              <a:rPr lang="en-US" altLang="zh-TW" dirty="0"/>
              <a:t>155AT</a:t>
            </a:r>
            <a:r>
              <a:rPr lang="zh-TW" altLang="en-US" dirty="0"/>
              <a:t>組織呼號。</a:t>
            </a:r>
          </a:p>
          <a:p>
            <a:pPr marL="0" indent="0">
              <a:buNone/>
            </a:pPr>
            <a:r>
              <a:rPr lang="zh-TW" altLang="en-US" dirty="0"/>
              <a:t>大約</a:t>
            </a:r>
            <a:r>
              <a:rPr lang="en-US" altLang="zh-TW" dirty="0"/>
              <a:t>2000</a:t>
            </a:r>
            <a:r>
              <a:rPr lang="zh-TW" altLang="en-US" dirty="0"/>
              <a:t>年後</a:t>
            </a:r>
            <a:r>
              <a:rPr lang="en-US" altLang="zh-TW" dirty="0"/>
              <a:t>CB</a:t>
            </a:r>
            <a:r>
              <a:rPr lang="zh-TW" altLang="en-US" dirty="0"/>
              <a:t>無線電沒落，</a:t>
            </a:r>
            <a:r>
              <a:rPr lang="en-US" altLang="zh-TW" dirty="0"/>
              <a:t>2015</a:t>
            </a:r>
            <a:r>
              <a:rPr lang="zh-TW" altLang="en-US" dirty="0"/>
              <a:t>年部分熱衷人士再度於</a:t>
            </a:r>
            <a:r>
              <a:rPr lang="en-US" altLang="zh-TW" dirty="0"/>
              <a:t>CB</a:t>
            </a:r>
            <a:r>
              <a:rPr lang="zh-TW" altLang="en-US" dirty="0"/>
              <a:t>頻帶上通訊。</a:t>
            </a:r>
          </a:p>
          <a:p>
            <a:pPr marL="0" indent="0">
              <a:buNone/>
            </a:pPr>
            <a:r>
              <a:rPr lang="zh-TW" altLang="en-US" dirty="0"/>
              <a:t>國際</a:t>
            </a:r>
            <a:r>
              <a:rPr lang="en-US" altLang="zh-TW" dirty="0"/>
              <a:t>CB</a:t>
            </a:r>
            <a:r>
              <a:rPr lang="zh-TW" altLang="en-US" dirty="0"/>
              <a:t>有規範呼號，近年大家申請</a:t>
            </a:r>
            <a:r>
              <a:rPr lang="en-US" altLang="zh-TW" dirty="0"/>
              <a:t>155IR</a:t>
            </a:r>
            <a:r>
              <a:rPr lang="zh-TW" altLang="en-US" dirty="0"/>
              <a:t>組織，前</a:t>
            </a:r>
            <a:r>
              <a:rPr lang="en-US" altLang="zh-TW" dirty="0"/>
              <a:t>3</a:t>
            </a:r>
            <a:r>
              <a:rPr lang="zh-TW" altLang="en-US" dirty="0"/>
              <a:t>碼</a:t>
            </a:r>
            <a:r>
              <a:rPr lang="en-US" altLang="zh-TW" dirty="0"/>
              <a:t>155</a:t>
            </a:r>
            <a:r>
              <a:rPr lang="zh-TW" altLang="en-US" dirty="0"/>
              <a:t>是台灣國際開頭，中間碼</a:t>
            </a:r>
            <a:r>
              <a:rPr lang="en-US" altLang="zh-TW" dirty="0"/>
              <a:t>IR</a:t>
            </a:r>
            <a:r>
              <a:rPr lang="zh-TW" altLang="en-US" dirty="0"/>
              <a:t>是國際</a:t>
            </a:r>
            <a:r>
              <a:rPr lang="en-US" altLang="zh-TW" dirty="0"/>
              <a:t>International Radio</a:t>
            </a:r>
            <a:r>
              <a:rPr lang="zh-TW" altLang="en-US" dirty="0"/>
              <a:t>組織，如果自己不想使用</a:t>
            </a:r>
            <a:r>
              <a:rPr lang="en-US" altLang="zh-TW" dirty="0"/>
              <a:t>TW</a:t>
            </a:r>
            <a:r>
              <a:rPr lang="zh-TW" altLang="en-US" dirty="0"/>
              <a:t>或</a:t>
            </a:r>
            <a:r>
              <a:rPr lang="en-US" altLang="zh-TW" dirty="0"/>
              <a:t>IR</a:t>
            </a:r>
            <a:r>
              <a:rPr lang="zh-TW" altLang="en-US" dirty="0"/>
              <a:t>，自己也可以編一個組織，呼號最後</a:t>
            </a:r>
            <a:r>
              <a:rPr lang="en-US" altLang="zh-TW" dirty="0"/>
              <a:t>3</a:t>
            </a:r>
            <a:r>
              <a:rPr lang="zh-TW" altLang="en-US" dirty="0"/>
              <a:t>碼則是自選的流水號，流水號不可與他人重複。</a:t>
            </a:r>
            <a:r>
              <a:rPr lang="en-US" altLang="zh-TW" dirty="0"/>
              <a:t>CB</a:t>
            </a:r>
            <a:r>
              <a:rPr lang="zh-TW" altLang="en-US" dirty="0"/>
              <a:t>民用波段無線電算是入門無線電，啟發意義影響深遠。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548906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332656"/>
            <a:ext cx="7992888" cy="6408712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zh-TW" altLang="en-US" sz="5500" dirty="0"/>
              <a:t>香腸</a:t>
            </a:r>
            <a:r>
              <a:rPr lang="zh-TW" altLang="en-US" sz="5500" dirty="0" smtClean="0"/>
              <a:t>族</a:t>
            </a:r>
            <a:endParaRPr lang="en-US" altLang="zh-TW" sz="5500" dirty="0" smtClean="0"/>
          </a:p>
          <a:p>
            <a:pPr marL="0" indent="0">
              <a:buNone/>
            </a:pPr>
            <a:endParaRPr lang="zh-TW" altLang="en-US" sz="5500" dirty="0"/>
          </a:p>
          <a:p>
            <a:pPr marL="0" indent="0">
              <a:buNone/>
            </a:pPr>
            <a:r>
              <a:rPr lang="zh-TW" altLang="en-US" sz="5500" dirty="0"/>
              <a:t>大約民國</a:t>
            </a:r>
            <a:r>
              <a:rPr lang="en-US" altLang="zh-TW" sz="5500" dirty="0"/>
              <a:t>74</a:t>
            </a:r>
            <a:r>
              <a:rPr lang="zh-TW" altLang="en-US" sz="5500" dirty="0"/>
              <a:t>年左右開始，當時沒有行動電話的時代，市民還只能使用室內電話、公用電話、</a:t>
            </a:r>
            <a:r>
              <a:rPr lang="en-US" altLang="zh-TW" sz="5500" dirty="0" err="1"/>
              <a:t>B.B.Call</a:t>
            </a:r>
            <a:r>
              <a:rPr lang="zh-TW" altLang="en-US" sz="5500" dirty="0"/>
              <a:t>無線電叫人服務，有一些社會人士從日本偷偷攜帶業餘無線電機，這些無線電機沒有經過電信局認證，沒有人員執照，沒有設備執照，自己偷偷使用，因為興趣工作需要，接觸到無線電，雖然知道違法使用，但自身學科術科能力不足無法考照，只好持續偷偷使用</a:t>
            </a:r>
            <a:r>
              <a:rPr lang="zh-TW" altLang="en-US" sz="5500" dirty="0" smtClean="0"/>
              <a:t>。</a:t>
            </a:r>
            <a:endParaRPr lang="en-US" altLang="zh-TW" sz="5500" dirty="0" smtClean="0"/>
          </a:p>
          <a:p>
            <a:pPr marL="0" indent="0">
              <a:buNone/>
            </a:pPr>
            <a:endParaRPr lang="zh-TW" altLang="en-US" sz="5500" dirty="0"/>
          </a:p>
          <a:p>
            <a:pPr marL="0" indent="0">
              <a:buNone/>
            </a:pPr>
            <a:r>
              <a:rPr lang="zh-TW" altLang="en-US" sz="5500" dirty="0"/>
              <a:t>後來政府解嚴，警總電監任務移轉，在這時期香腸族使用業餘無線電大爆發。</a:t>
            </a:r>
          </a:p>
          <a:p>
            <a:pPr marL="0" indent="0">
              <a:buNone/>
            </a:pPr>
            <a:r>
              <a:rPr lang="zh-TW" altLang="en-US" sz="5500" dirty="0"/>
              <a:t>野雞車</a:t>
            </a:r>
            <a:r>
              <a:rPr lang="en-US" altLang="zh-TW" sz="5500" dirty="0"/>
              <a:t>(</a:t>
            </a:r>
            <a:r>
              <a:rPr lang="zh-TW" altLang="en-US" sz="5500" dirty="0"/>
              <a:t>遊覽車</a:t>
            </a:r>
            <a:r>
              <a:rPr lang="en-US" altLang="zh-TW" sz="5500" dirty="0"/>
              <a:t>)</a:t>
            </a:r>
            <a:r>
              <a:rPr lang="zh-TW" altLang="en-US" sz="5500" dirty="0"/>
              <a:t>、白牌計程車、工程行、瓦斯行、職業駕駛人、檳榔攤等等大家都私自使用業餘無線電機，沒有呼號，自己取個台號就開始使用</a:t>
            </a:r>
            <a:r>
              <a:rPr lang="zh-TW" altLang="en-US" sz="5500" dirty="0" smtClean="0"/>
              <a:t>。</a:t>
            </a:r>
            <a:endParaRPr lang="en-US" altLang="zh-TW" sz="5500" dirty="0" smtClean="0"/>
          </a:p>
          <a:p>
            <a:pPr marL="0" indent="0">
              <a:buNone/>
            </a:pPr>
            <a:endParaRPr lang="zh-TW" altLang="en-US" sz="5500" dirty="0"/>
          </a:p>
          <a:p>
            <a:pPr marL="0" indent="0">
              <a:buNone/>
            </a:pPr>
            <a:r>
              <a:rPr lang="zh-TW" altLang="en-US" sz="5500" dirty="0"/>
              <a:t>白天大多是公司車輛派遣使用，夜晚則是徹會各階層人士聊天打屁使用。</a:t>
            </a:r>
          </a:p>
          <a:p>
            <a:pPr marL="0" indent="0">
              <a:buNone/>
            </a:pPr>
            <a:r>
              <a:rPr lang="en-US" altLang="zh-TW" sz="5500" dirty="0"/>
              <a:t>VHF</a:t>
            </a:r>
            <a:r>
              <a:rPr lang="zh-TW" altLang="en-US" sz="5500" dirty="0"/>
              <a:t>業餘頻率在</a:t>
            </a:r>
            <a:r>
              <a:rPr lang="en-US" altLang="zh-TW" sz="5500" dirty="0"/>
              <a:t>144.00~146.00MHz</a:t>
            </a:r>
            <a:r>
              <a:rPr lang="zh-TW" altLang="en-US" sz="5500" dirty="0"/>
              <a:t>每旋轉步進</a:t>
            </a:r>
            <a:r>
              <a:rPr lang="en-US" altLang="zh-TW" sz="5500" dirty="0"/>
              <a:t>0.02MHz</a:t>
            </a:r>
            <a:r>
              <a:rPr lang="zh-TW" altLang="en-US" sz="5500" dirty="0"/>
              <a:t>就有人使用，人多的時候頻道都不夠使用，有些人就離開業餘頻轉到</a:t>
            </a:r>
            <a:r>
              <a:rPr lang="en-US" altLang="zh-TW" sz="5500" dirty="0"/>
              <a:t>143.98</a:t>
            </a:r>
            <a:r>
              <a:rPr lang="zh-TW" altLang="en-US" sz="5500" dirty="0"/>
              <a:t>以下，</a:t>
            </a:r>
            <a:r>
              <a:rPr lang="en-US" altLang="zh-TW" sz="5500" dirty="0"/>
              <a:t>146.02</a:t>
            </a:r>
            <a:r>
              <a:rPr lang="zh-TW" altLang="en-US" sz="5500" dirty="0"/>
              <a:t>以上使用，人多到要插話間隔都搭不上邊。這種現象在開放行動電話數年後，香腸族陸續消失</a:t>
            </a:r>
            <a:r>
              <a:rPr lang="zh-TW" altLang="en-US" sz="5500" dirty="0" smtClean="0"/>
              <a:t>。</a:t>
            </a:r>
            <a:endParaRPr lang="en-US" altLang="zh-TW" sz="5500" dirty="0" smtClean="0"/>
          </a:p>
          <a:p>
            <a:pPr marL="0" indent="0">
              <a:buNone/>
            </a:pPr>
            <a:endParaRPr lang="zh-TW" altLang="en-US" sz="5500" dirty="0"/>
          </a:p>
          <a:p>
            <a:pPr marL="0" indent="0">
              <a:buNone/>
            </a:pPr>
            <a:r>
              <a:rPr lang="zh-TW" altLang="en-US" sz="5500" dirty="0"/>
              <a:t>香腸族全盛時期人口估計可能有一萬人，當時通訊行兼賣無線電設備也創造不少利潤。</a:t>
            </a:r>
          </a:p>
          <a:p>
            <a:pPr marL="0" indent="0">
              <a:buNone/>
            </a:pPr>
            <a:r>
              <a:rPr lang="zh-TW" altLang="en-US" sz="5500" dirty="0"/>
              <a:t>有一段時間，連美 蘇人造衛星經過台灣上空，怕香腸族功率太大，干擾衛星使用也要把衛星暫時關機，也算是另類台灣奇蹟。</a:t>
            </a:r>
            <a:r>
              <a:rPr lang="en-US" altLang="zh-TW" sz="5500" dirty="0"/>
              <a:t>(</a:t>
            </a:r>
            <a:r>
              <a:rPr lang="zh-TW" altLang="en-US" sz="5500" dirty="0"/>
              <a:t>張衛中補充說明</a:t>
            </a:r>
            <a:r>
              <a:rPr lang="en-US" altLang="zh-TW" sz="5500" dirty="0"/>
              <a:t>)</a:t>
            </a:r>
          </a:p>
          <a:p>
            <a:pPr marL="0" indent="0">
              <a:buNone/>
            </a:pPr>
            <a:r>
              <a:rPr lang="zh-TW" altLang="en-US" sz="5500" dirty="0"/>
              <a:t>如今使用人少，無線電行關門不少，香腸族不少人封機不玩了，不過還是有追求</a:t>
            </a:r>
            <a:r>
              <a:rPr lang="en-US" altLang="zh-TW" sz="5500" dirty="0"/>
              <a:t>VHF</a:t>
            </a:r>
            <a:r>
              <a:rPr lang="zh-TW" altLang="en-US" sz="5500" dirty="0"/>
              <a:t>長距離通訊人士，為了興趣間隔、間隔。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58954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264696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zh-TW" altLang="en-US" sz="4600" dirty="0"/>
              <a:t>火腿族</a:t>
            </a:r>
          </a:p>
          <a:p>
            <a:pPr marL="0" indent="0">
              <a:buNone/>
            </a:pPr>
            <a:r>
              <a:rPr lang="zh-TW" altLang="en-US" sz="4600" dirty="0"/>
              <a:t>有人說玩</a:t>
            </a:r>
            <a:r>
              <a:rPr lang="en-US" altLang="zh-TW" sz="4600" dirty="0"/>
              <a:t>CB</a:t>
            </a:r>
            <a:r>
              <a:rPr lang="zh-TW" altLang="en-US" sz="4600" dirty="0"/>
              <a:t>是進階火腿族的跳板，當然部分火腿族是有電子科背景，其實以目前人員分佈沒有電子科背景的火腿也不少，火腿族遍佈各行業</a:t>
            </a:r>
            <a:r>
              <a:rPr lang="en-US" altLang="zh-TW" sz="4600" dirty="0"/>
              <a:t>:</a:t>
            </a:r>
            <a:r>
              <a:rPr lang="zh-TW" altLang="en-US" sz="4600" dirty="0"/>
              <a:t>高中、專科大學、研究所、老師、警察、軍人、航空機師、火車駕駛、各類職業駕駛、退休人士</a:t>
            </a:r>
            <a:r>
              <a:rPr lang="en-US" altLang="zh-TW" sz="4600" dirty="0"/>
              <a:t>(</a:t>
            </a:r>
            <a:r>
              <a:rPr lang="zh-TW" altLang="en-US" sz="4600" dirty="0"/>
              <a:t>軍退報務士</a:t>
            </a:r>
            <a:r>
              <a:rPr lang="en-US" altLang="zh-TW" sz="4600" dirty="0"/>
              <a:t>)</a:t>
            </a:r>
            <a:r>
              <a:rPr lang="zh-TW" altLang="en-US" sz="4600" dirty="0"/>
              <a:t>、通訊產業工程人員等等。</a:t>
            </a:r>
          </a:p>
          <a:p>
            <a:pPr marL="0" indent="0">
              <a:buNone/>
            </a:pPr>
            <a:r>
              <a:rPr lang="zh-TW" altLang="en-US" sz="4600" dirty="0"/>
              <a:t>火腿族是指有執照的業餘無線電人員，</a:t>
            </a:r>
          </a:p>
          <a:p>
            <a:pPr marL="0" indent="0">
              <a:buNone/>
            </a:pPr>
            <a:r>
              <a:rPr lang="zh-TW" altLang="en-US" sz="4600" dirty="0"/>
              <a:t>戒嚴時期考取業餘無線電只有一個等級，要考學科及術科。</a:t>
            </a:r>
          </a:p>
          <a:p>
            <a:pPr marL="0" indent="0">
              <a:buNone/>
            </a:pPr>
            <a:r>
              <a:rPr lang="zh-TW" altLang="en-US" sz="4600" dirty="0"/>
              <a:t>學科就是筆試，考法規、無線電知識等等。</a:t>
            </a:r>
          </a:p>
          <a:p>
            <a:pPr marL="0" indent="0">
              <a:buNone/>
            </a:pPr>
            <a:r>
              <a:rPr lang="zh-TW" altLang="en-US" sz="4600" dirty="0"/>
              <a:t>術科就是實際操作電鍵，摩爾斯電碼</a:t>
            </a:r>
            <a:r>
              <a:rPr lang="en-US" altLang="zh-TW" sz="4600" dirty="0"/>
              <a:t>Morse code</a:t>
            </a:r>
            <a:r>
              <a:rPr lang="zh-TW" altLang="en-US" sz="4600" dirty="0"/>
              <a:t>抄報與發報</a:t>
            </a:r>
          </a:p>
          <a:p>
            <a:pPr marL="0" indent="0">
              <a:buNone/>
            </a:pPr>
            <a:r>
              <a:rPr lang="zh-TW" altLang="en-US" sz="4600" dirty="0"/>
              <a:t>解嚴後</a:t>
            </a:r>
            <a:r>
              <a:rPr lang="en-US" altLang="zh-TW" sz="4600" dirty="0"/>
              <a:t>NCC</a:t>
            </a:r>
            <a:r>
              <a:rPr lang="zh-TW" altLang="en-US" sz="4600" dirty="0"/>
              <a:t>變更區分業餘無線電一，二，三，四等級</a:t>
            </a:r>
            <a:r>
              <a:rPr lang="en-US" altLang="zh-TW" sz="4600" dirty="0"/>
              <a:t>:</a:t>
            </a:r>
          </a:p>
          <a:p>
            <a:pPr marL="0" indent="0">
              <a:buNone/>
            </a:pPr>
            <a:r>
              <a:rPr lang="zh-TW" altLang="en-US" sz="4600" dirty="0"/>
              <a:t>第四等級</a:t>
            </a:r>
            <a:r>
              <a:rPr lang="en-US" altLang="zh-TW" sz="4600" dirty="0"/>
              <a:t>:</a:t>
            </a:r>
            <a:r>
              <a:rPr lang="zh-TW" altLang="en-US" sz="4600" dirty="0"/>
              <a:t>只需學科考試，題目簡單，考取後只能使用</a:t>
            </a:r>
            <a:r>
              <a:rPr lang="en-US" altLang="zh-TW" sz="4600" dirty="0"/>
              <a:t>VHF/UHF</a:t>
            </a:r>
            <a:r>
              <a:rPr lang="zh-TW" altLang="en-US" sz="4600" dirty="0"/>
              <a:t>無線電機，這是應當時大量香腸族違法使用，輔導人員考照訂定的等級。</a:t>
            </a:r>
          </a:p>
          <a:p>
            <a:pPr marL="0" indent="0">
              <a:buNone/>
            </a:pPr>
            <a:r>
              <a:rPr lang="zh-TW" altLang="en-US" sz="4600" dirty="0"/>
              <a:t>第三等至一等為可使用</a:t>
            </a:r>
            <a:r>
              <a:rPr lang="en-US" altLang="zh-TW" sz="4600" dirty="0"/>
              <a:t>HF</a:t>
            </a:r>
            <a:r>
              <a:rPr lang="zh-TW" altLang="en-US" sz="4600" dirty="0"/>
              <a:t>無線電機，因此執照考取難度較高，須考學科及術科。</a:t>
            </a:r>
          </a:p>
          <a:p>
            <a:pPr marL="0" indent="0">
              <a:buNone/>
            </a:pPr>
            <a:endParaRPr lang="zh-TW" altLang="en-US" sz="4600" dirty="0"/>
          </a:p>
          <a:p>
            <a:pPr marL="0" indent="0">
              <a:buNone/>
            </a:pPr>
            <a:r>
              <a:rPr lang="zh-TW" altLang="en-US" sz="4600" dirty="0"/>
              <a:t>北部四等考照的第一場是在仁愛路電信總局，當天發生劉邦友命案。那時</a:t>
            </a:r>
            <a:r>
              <a:rPr lang="en-US" altLang="zh-TW" sz="4600" dirty="0"/>
              <a:t>1</a:t>
            </a:r>
            <a:r>
              <a:rPr lang="zh-TW" altLang="en-US" sz="4600" dirty="0"/>
              <a:t>，</a:t>
            </a:r>
            <a:r>
              <a:rPr lang="en-US" altLang="zh-TW" sz="4600" dirty="0"/>
              <a:t>2</a:t>
            </a:r>
            <a:r>
              <a:rPr lang="zh-TW" altLang="en-US" sz="4600" dirty="0"/>
              <a:t>，</a:t>
            </a:r>
            <a:r>
              <a:rPr lang="en-US" altLang="zh-TW" sz="4600" dirty="0"/>
              <a:t>3 </a:t>
            </a:r>
            <a:r>
              <a:rPr lang="zh-TW" altLang="en-US" sz="4600" dirty="0"/>
              <a:t>等還沒開考，因術科考場未準備好，等到</a:t>
            </a:r>
            <a:r>
              <a:rPr lang="en-US" altLang="zh-TW" sz="4600" dirty="0"/>
              <a:t>1999 </a:t>
            </a:r>
            <a:r>
              <a:rPr lang="zh-TW" altLang="en-US" sz="4600" dirty="0"/>
              <a:t>發生</a:t>
            </a:r>
            <a:r>
              <a:rPr lang="en-US" altLang="zh-TW" sz="4600" dirty="0"/>
              <a:t>921</a:t>
            </a:r>
            <a:r>
              <a:rPr lang="zh-TW" altLang="en-US" sz="4600" dirty="0"/>
              <a:t>大地震的當年</a:t>
            </a:r>
            <a:r>
              <a:rPr lang="en-US" altLang="zh-TW" sz="4600" dirty="0"/>
              <a:t>11</a:t>
            </a:r>
            <a:r>
              <a:rPr lang="zh-TW" altLang="en-US" sz="4600" dirty="0"/>
              <a:t>月第一個星期三考</a:t>
            </a:r>
            <a:r>
              <a:rPr lang="en-US" altLang="zh-TW" sz="4600" dirty="0"/>
              <a:t>3</a:t>
            </a:r>
            <a:r>
              <a:rPr lang="zh-TW" altLang="en-US" sz="4600" dirty="0"/>
              <a:t>等，星期五上午考二等學科</a:t>
            </a:r>
            <a:r>
              <a:rPr lang="en-US" altLang="zh-TW" sz="4600" dirty="0"/>
              <a:t>+12wpm</a:t>
            </a:r>
            <a:r>
              <a:rPr lang="zh-TW" altLang="en-US" sz="4600" dirty="0"/>
              <a:t>術科，下午考一等學科</a:t>
            </a:r>
            <a:r>
              <a:rPr lang="en-US" altLang="zh-TW" sz="4600" dirty="0"/>
              <a:t>+20wpm </a:t>
            </a:r>
            <a:r>
              <a:rPr lang="zh-TW" altLang="en-US" sz="4600" dirty="0"/>
              <a:t>術科</a:t>
            </a:r>
            <a:r>
              <a:rPr lang="en-US" altLang="zh-TW" sz="4600" dirty="0"/>
              <a:t>(BX2AG</a:t>
            </a:r>
            <a:r>
              <a:rPr lang="zh-TW" altLang="en-US" sz="4600" dirty="0"/>
              <a:t>補充說明</a:t>
            </a:r>
            <a:r>
              <a:rPr lang="en-US" altLang="zh-TW" sz="4600" dirty="0"/>
              <a:t>)</a:t>
            </a:r>
          </a:p>
          <a:p>
            <a:pPr marL="0" indent="0">
              <a:buNone/>
            </a:pPr>
            <a:endParaRPr lang="en-US" altLang="zh-TW" sz="4600" dirty="0"/>
          </a:p>
          <a:p>
            <a:pPr marL="0" indent="0">
              <a:buNone/>
            </a:pPr>
            <a:r>
              <a:rPr lang="zh-TW" altLang="en-US" sz="4600" dirty="0"/>
              <a:t>在香腸族持續消失沒落後，民國</a:t>
            </a:r>
            <a:r>
              <a:rPr lang="en-US" altLang="zh-TW" sz="4600" dirty="0"/>
              <a:t>96</a:t>
            </a:r>
            <a:r>
              <a:rPr lang="zh-TW" altLang="en-US" sz="4600" dirty="0"/>
              <a:t>年</a:t>
            </a:r>
            <a:r>
              <a:rPr lang="en-US" altLang="zh-TW" sz="4600" dirty="0"/>
              <a:t>NCC</a:t>
            </a:r>
            <a:r>
              <a:rPr lang="zh-TW" altLang="en-US" sz="4600" dirty="0"/>
              <a:t>更改人員執照等級區分三種等級，</a:t>
            </a:r>
          </a:p>
          <a:p>
            <a:pPr marL="0" indent="0">
              <a:buNone/>
            </a:pPr>
            <a:r>
              <a:rPr lang="en-US" altLang="zh-TW" sz="4600" dirty="0"/>
              <a:t>2007</a:t>
            </a:r>
            <a:r>
              <a:rPr lang="zh-TW" altLang="en-US" sz="4600" dirty="0"/>
              <a:t>年</a:t>
            </a:r>
            <a:r>
              <a:rPr lang="en-US" altLang="zh-TW" sz="4600" dirty="0"/>
              <a:t>5</a:t>
            </a:r>
            <a:r>
              <a:rPr lang="zh-TW" altLang="en-US" sz="4600" dirty="0"/>
              <a:t>月</a:t>
            </a:r>
            <a:r>
              <a:rPr lang="en-US" altLang="zh-TW" sz="4600" dirty="0"/>
              <a:t>11</a:t>
            </a:r>
            <a:r>
              <a:rPr lang="zh-TW" altLang="en-US" sz="4600" dirty="0"/>
              <a:t>日</a:t>
            </a:r>
            <a:r>
              <a:rPr lang="en-US" altLang="zh-TW" sz="4600" dirty="0"/>
              <a:t>NCC</a:t>
            </a:r>
            <a:r>
              <a:rPr lang="zh-TW" altLang="en-US" sz="4600" dirty="0"/>
              <a:t>公告新修正「業餘無線電管理辦法 」將四等改成三等，改二等術科只考抄報</a:t>
            </a:r>
            <a:r>
              <a:rPr lang="en-US" altLang="zh-TW" sz="4600" dirty="0"/>
              <a:t>(5WPM)</a:t>
            </a:r>
            <a:r>
              <a:rPr lang="zh-TW" altLang="en-US" sz="4600" dirty="0"/>
              <a:t>並取消一等術科。同時開放</a:t>
            </a:r>
            <a:r>
              <a:rPr lang="en-US" altLang="zh-TW" sz="4600" dirty="0"/>
              <a:t>HF</a:t>
            </a:r>
            <a:r>
              <a:rPr lang="zh-TW" altLang="en-US" sz="4600" dirty="0"/>
              <a:t>設置</a:t>
            </a:r>
            <a:r>
              <a:rPr lang="en-US" altLang="zh-TW" sz="4600" dirty="0"/>
              <a:t>25W</a:t>
            </a:r>
            <a:r>
              <a:rPr lang="zh-TW" altLang="en-US" sz="4600" dirty="0"/>
              <a:t>行動電執照。及放寬二等及三等頻寬限制。</a:t>
            </a:r>
            <a:r>
              <a:rPr lang="en-US" altLang="zh-TW" sz="4600" dirty="0"/>
              <a:t>(BV2FP</a:t>
            </a:r>
            <a:r>
              <a:rPr lang="zh-TW" altLang="en-US" sz="4600" dirty="0"/>
              <a:t>補充說明</a:t>
            </a:r>
            <a:r>
              <a:rPr lang="en-US" altLang="zh-TW" sz="4600" dirty="0"/>
              <a:t>)</a:t>
            </a:r>
          </a:p>
          <a:p>
            <a:pPr marL="0" indent="0">
              <a:buNone/>
            </a:pPr>
            <a:endParaRPr lang="en-US" altLang="zh-TW" sz="4600" dirty="0"/>
          </a:p>
          <a:p>
            <a:pPr marL="0" indent="0">
              <a:buNone/>
            </a:pPr>
            <a:r>
              <a:rPr lang="en-US" altLang="zh-TW" sz="4600" dirty="0"/>
              <a:t>2019</a:t>
            </a:r>
            <a:r>
              <a:rPr lang="zh-TW" altLang="en-US" sz="4600" dirty="0"/>
              <a:t>年</a:t>
            </a:r>
            <a:r>
              <a:rPr lang="en-US" altLang="zh-TW" sz="4600" dirty="0"/>
              <a:t>3</a:t>
            </a:r>
            <a:r>
              <a:rPr lang="zh-TW" altLang="en-US" sz="4600" dirty="0"/>
              <a:t>月份</a:t>
            </a:r>
            <a:r>
              <a:rPr lang="en-US" altLang="zh-TW" sz="4600" dirty="0"/>
              <a:t>NCC</a:t>
            </a:r>
            <a:r>
              <a:rPr lang="zh-TW" altLang="en-US" sz="4600" dirty="0"/>
              <a:t>再次變更規定，應考二等一等不須術科考試，因此只有學科考試，這對摩爾斯電碼不熟練的人來說是重大改革，許多三等人員藉此躍登二等。</a:t>
            </a:r>
          </a:p>
          <a:p>
            <a:pPr marL="0" indent="0">
              <a:buNone/>
            </a:pPr>
            <a:r>
              <a:rPr lang="zh-TW" altLang="en-US" sz="4600" dirty="0"/>
              <a:t>業餘無線電為何要區分這些等級，主要因為二等以上使用</a:t>
            </a:r>
            <a:r>
              <a:rPr lang="en-US" altLang="zh-TW" sz="4600" dirty="0"/>
              <a:t>HF</a:t>
            </a:r>
            <a:r>
              <a:rPr lang="zh-TW" altLang="en-US" sz="4600" dirty="0"/>
              <a:t>無線電機與國外通聯，需要英文報讀，實務上與三等有一段差距。國際上各國火腿對自身要求極高，不會超出頻帶外使用，話務、報務都有該使用頻率，並遵守國際規範，這些也是火腿操作上很謹慎的地方。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32914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70000" lnSpcReduction="20000"/>
          </a:bodyPr>
          <a:lstStyle/>
          <a:p>
            <a:r>
              <a:rPr lang="zh-TW" altLang="zh-TW" dirty="0"/>
              <a:t>湯姆族</a:t>
            </a:r>
          </a:p>
          <a:p>
            <a:r>
              <a:rPr lang="zh-TW" altLang="zh-TW" dirty="0"/>
              <a:t>簡略區分上述這三種族群，另外有一族群不愛發話只愛收聽，簡稱湯姆族。</a:t>
            </a:r>
          </a:p>
          <a:p>
            <a:r>
              <a:rPr lang="zh-TW" altLang="zh-TW" dirty="0"/>
              <a:t>在早期收音機就很普遍時，有短波頻率的收音機，只要將天線接上長長的電線就能更清楚的收到遠方的國外電台，這群人有的是學生收聽學習英文，有的是短波廣播愛好者，也有觀察電離層傳播狀態的學者，或是剛入門業餘無線的初學者。湯姆族收聽不只短波，在近</a:t>
            </a:r>
            <a:r>
              <a:rPr lang="en-US" altLang="zh-TW" dirty="0"/>
              <a:t>1980</a:t>
            </a:r>
            <a:r>
              <a:rPr lang="zh-TW" altLang="zh-TW" dirty="0"/>
              <a:t>後年間無線電收發機及全頻接收機設備多樣化，除了短波</a:t>
            </a:r>
            <a:r>
              <a:rPr lang="en-US" altLang="zh-TW" dirty="0"/>
              <a:t>HF</a:t>
            </a:r>
            <a:r>
              <a:rPr lang="zh-TW" altLang="zh-TW" dirty="0"/>
              <a:t>更有</a:t>
            </a:r>
            <a:r>
              <a:rPr lang="en-US" altLang="zh-TW" dirty="0"/>
              <a:t>VHF/UHF</a:t>
            </a:r>
            <a:r>
              <a:rPr lang="zh-TW" altLang="zh-TW" dirty="0"/>
              <a:t>頻率可以收聽，產生的趣事也不少</a:t>
            </a:r>
            <a:r>
              <a:rPr lang="en-US" altLang="zh-TW" dirty="0"/>
              <a:t>……</a:t>
            </a:r>
            <a:endParaRPr lang="zh-TW" altLang="zh-TW" dirty="0"/>
          </a:p>
          <a:p>
            <a:r>
              <a:rPr lang="zh-TW" altLang="zh-TW" dirty="0"/>
              <a:t>大約在</a:t>
            </a:r>
            <a:r>
              <a:rPr lang="en-US" altLang="zh-TW" dirty="0"/>
              <a:t>1985</a:t>
            </a:r>
            <a:r>
              <a:rPr lang="zh-TW" altLang="zh-TW" dirty="0"/>
              <a:t>年後家用市內電話，部份會安裝短距離無線電話機分機，這類無線分機工作頻率大約</a:t>
            </a:r>
            <a:r>
              <a:rPr lang="en-US" altLang="zh-TW" dirty="0"/>
              <a:t>46MHz</a:t>
            </a:r>
            <a:r>
              <a:rPr lang="zh-TW" altLang="zh-TW" dirty="0"/>
              <a:t>左右，有全頻接收機的湯姆族就能收聽到電話內容，因為距離短，收聽對象幾乎是鄰居，有談戀愛，聊八卦，買六合彩，奇奇怪怪的通話內容。多數通訊兵及有當兵經驗的人在使用</a:t>
            </a:r>
            <a:r>
              <a:rPr lang="en-US" altLang="zh-TW" dirty="0"/>
              <a:t>AN/PRC-77</a:t>
            </a:r>
            <a:r>
              <a:rPr lang="zh-TW" altLang="zh-TW" dirty="0"/>
              <a:t>，也能調到附近頻率收聽營外住戶通話，成為軍中八卦趣事。大約</a:t>
            </a:r>
            <a:r>
              <a:rPr lang="en-US" altLang="zh-TW" dirty="0"/>
              <a:t>2000</a:t>
            </a:r>
            <a:r>
              <a:rPr lang="zh-TW" altLang="zh-TW" dirty="0"/>
              <a:t>年後因為無線分機進步從類比改成數位，目前已無法再收聽到這類家用型無線電話內容。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12538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2000" dirty="0"/>
              <a:t>VHF</a:t>
            </a:r>
            <a:r>
              <a:rPr lang="zh-TW" altLang="en-US" sz="2000" dirty="0"/>
              <a:t>業餘無線電機頻率從</a:t>
            </a:r>
            <a:r>
              <a:rPr lang="en-US" altLang="zh-TW" sz="2000" dirty="0"/>
              <a:t>144~146MHz</a:t>
            </a:r>
            <a:r>
              <a:rPr lang="zh-TW" altLang="en-US" sz="2000" dirty="0"/>
              <a:t>，有部分機型支援收聽航空頻率，這類航空頻率從</a:t>
            </a:r>
            <a:r>
              <a:rPr lang="en-US" altLang="zh-TW" sz="2000" dirty="0"/>
              <a:t>118-136MHz</a:t>
            </a:r>
            <a:r>
              <a:rPr lang="zh-TW" altLang="en-US" sz="2000" dirty="0"/>
              <a:t>調變模式</a:t>
            </a:r>
            <a:r>
              <a:rPr lang="en-US" altLang="zh-TW" sz="2000" dirty="0"/>
              <a:t>AM</a:t>
            </a:r>
            <a:r>
              <a:rPr lang="zh-TW" altLang="en-US" sz="2000" dirty="0"/>
              <a:t>，主要是塔台與飛機通聯使用，業餘機只能收聽不能發射，想了解航空管制從這裡也能知道一些知識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0" indent="0">
              <a:buNone/>
            </a:pPr>
            <a:r>
              <a:rPr lang="zh-TW" altLang="en-US" sz="2000" dirty="0"/>
              <a:t>交通部飛航服務總</a:t>
            </a:r>
            <a:r>
              <a:rPr lang="zh-TW" altLang="en-US" sz="2000" dirty="0" smtClean="0"/>
              <a:t>臺</a:t>
            </a:r>
            <a:endParaRPr lang="en-US" altLang="zh-TW" sz="2000" dirty="0" smtClean="0"/>
          </a:p>
          <a:p>
            <a:pPr marL="0" indent="0">
              <a:buNone/>
            </a:pPr>
            <a:endParaRPr lang="en-US" altLang="zh-TW" sz="2000" dirty="0"/>
          </a:p>
          <a:p>
            <a:pPr marL="0" indent="0">
              <a:buNone/>
            </a:pPr>
            <a:endParaRPr lang="en-US" altLang="zh-TW" sz="2000" dirty="0" smtClean="0"/>
          </a:p>
          <a:p>
            <a:pPr marL="0" indent="0">
              <a:buNone/>
            </a:pPr>
            <a:r>
              <a:rPr lang="zh-TW" altLang="en-US" sz="2000" dirty="0" smtClean="0"/>
              <a:t>電子</a:t>
            </a:r>
            <a:r>
              <a:rPr lang="zh-TW" altLang="en-US" sz="2000" dirty="0"/>
              <a:t>式飛航</a:t>
            </a:r>
            <a:r>
              <a:rPr lang="zh-TW" altLang="en-US" sz="2000" dirty="0" smtClean="0"/>
              <a:t>指南</a:t>
            </a:r>
            <a:endParaRPr lang="en-US" altLang="zh-TW" sz="2000" dirty="0" smtClean="0"/>
          </a:p>
          <a:p>
            <a:pPr marL="0" indent="0">
              <a:buNone/>
            </a:pPr>
            <a:endParaRPr lang="en-US" altLang="zh-TW" sz="2000" dirty="0"/>
          </a:p>
          <a:p>
            <a:pPr marL="0" indent="0">
              <a:buNone/>
            </a:pPr>
            <a:r>
              <a:rPr lang="zh-TW" altLang="en-US" sz="2000" dirty="0"/>
              <a:t>臺北飛航情報區無線電頻率與呼號</a:t>
            </a:r>
            <a:r>
              <a:rPr lang="zh-TW" altLang="en-US" sz="2000" dirty="0" smtClean="0"/>
              <a:t>列表</a:t>
            </a:r>
            <a:endParaRPr lang="en-US" altLang="zh-TW" sz="2000" dirty="0" smtClean="0"/>
          </a:p>
          <a:p>
            <a:pPr marL="0" indent="0">
              <a:buNone/>
            </a:pPr>
            <a:endParaRPr lang="en-US" altLang="zh-TW" sz="2000" dirty="0"/>
          </a:p>
          <a:p>
            <a:pPr marL="0" indent="0">
              <a:buNone/>
            </a:pPr>
            <a:r>
              <a:rPr lang="en-US" altLang="zh-TW" sz="2000" dirty="0"/>
              <a:t>TWAT.net    </a:t>
            </a:r>
            <a:r>
              <a:rPr lang="zh-TW" altLang="en-US" sz="2000" dirty="0"/>
              <a:t>飛航情報區語音接收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84784"/>
            <a:ext cx="944072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圖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1813449"/>
            <a:ext cx="1052885" cy="135889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18765"/>
            <a:ext cx="1877883" cy="1898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988" y="4581128"/>
            <a:ext cx="1074092" cy="1074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20003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223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1700" dirty="0"/>
              <a:t>144~146MHz</a:t>
            </a:r>
            <a:r>
              <a:rPr lang="zh-TW" altLang="en-US" sz="1700" dirty="0"/>
              <a:t>業餘頻段是香腸火腿大家較熟知的部分，再高一點的頻率為</a:t>
            </a:r>
            <a:r>
              <a:rPr lang="en-US" altLang="zh-TW" sz="1700" dirty="0"/>
              <a:t>156MHz</a:t>
            </a:r>
            <a:r>
              <a:rPr lang="zh-TW" altLang="en-US" sz="1700" dirty="0"/>
              <a:t>為</a:t>
            </a:r>
            <a:r>
              <a:rPr lang="en-US" altLang="zh-TW" sz="1700" dirty="0"/>
              <a:t>FM</a:t>
            </a:r>
            <a:r>
              <a:rPr lang="zh-TW" altLang="en-US" sz="1700" dirty="0"/>
              <a:t>海事頻道。下圖波段及頻率表節錄網站資料</a:t>
            </a:r>
            <a:r>
              <a:rPr lang="zh-TW" altLang="en-US" sz="1700" dirty="0" smtClean="0"/>
              <a:t>。</a:t>
            </a:r>
            <a:endParaRPr lang="zh-TW" altLang="en-US" sz="1700" dirty="0"/>
          </a:p>
          <a:p>
            <a:pPr marL="0" indent="0">
              <a:buNone/>
            </a:pPr>
            <a:r>
              <a:rPr lang="en-US" altLang="zh-TW" sz="1700" dirty="0"/>
              <a:t>VHF</a:t>
            </a:r>
            <a:r>
              <a:rPr lang="zh-TW" altLang="en-US" sz="1700" dirty="0"/>
              <a:t>海事頻率為近程船隻互相聯絡使用，以筆者收聽距離能從福州電台發射到新竹接收</a:t>
            </a:r>
            <a:r>
              <a:rPr lang="en-US" altLang="zh-TW" sz="1700" dirty="0"/>
              <a:t>RS/52</a:t>
            </a:r>
            <a:r>
              <a:rPr lang="zh-TW" altLang="en-US" sz="1700" dirty="0"/>
              <a:t>的訊號。一般守聽在</a:t>
            </a:r>
            <a:r>
              <a:rPr lang="en-US" altLang="zh-TW" sz="1700" dirty="0"/>
              <a:t>16 Channel</a:t>
            </a:r>
            <a:r>
              <a:rPr lang="zh-TW" altLang="en-US" sz="1700" dirty="0"/>
              <a:t>，這個頻道為緊急頻道，大船小船航行有時接近造成危險，利用無線電協調航道預防碰撞。軍方演習劃分危險區也會在此廣播。白天守聽這類通訊內容大多正常，晚上部份船員無聊，開啟無線電唱歌、聊天，聊聊海港故鄉，討論薪資、船公司文化等等，訴說討海人工作辛酸。</a:t>
            </a:r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4" name="圖片 3" descr="D:\E備份到G不含伍仁宇照片\RF&amp;RADIO\Frequency頻率 頻譜 通訊頻道表\海事頻道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76872"/>
            <a:ext cx="6885627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28979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altLang="zh-TW" dirty="0"/>
              <a:t>30</a:t>
            </a:r>
            <a:r>
              <a:rPr lang="zh-TW" altLang="en-US" dirty="0"/>
              <a:t>年前行動電話開啟服務，第一代</a:t>
            </a:r>
            <a:r>
              <a:rPr lang="en-US" altLang="zh-TW" dirty="0"/>
              <a:t>AMPS</a:t>
            </a:r>
            <a:r>
              <a:rPr lang="zh-TW" altLang="en-US" dirty="0"/>
              <a:t>類比式無線電話系統，頻率在</a:t>
            </a:r>
            <a:r>
              <a:rPr lang="en-US" altLang="zh-TW" dirty="0"/>
              <a:t>800~900MHz</a:t>
            </a:r>
            <a:r>
              <a:rPr lang="zh-TW" altLang="en-US" dirty="0"/>
              <a:t>間，特殊業餘無線電機擴頻後就能調整到這些頻率收聽</a:t>
            </a:r>
            <a:r>
              <a:rPr lang="en-US" altLang="zh-TW" dirty="0"/>
              <a:t>(</a:t>
            </a:r>
            <a:r>
              <a:rPr lang="zh-TW" altLang="en-US" dirty="0"/>
              <a:t>不能發射</a:t>
            </a:r>
            <a:r>
              <a:rPr lang="en-US" altLang="zh-TW" dirty="0"/>
              <a:t>)</a:t>
            </a:r>
            <a:r>
              <a:rPr lang="zh-TW" altLang="en-US" dirty="0"/>
              <a:t>，由於基地台與行動台距離較遠，不像家用型無線電話接收鄰居通話，這類接收內容無遠弗屆，當時使用行動電話費用昂貴，申請還要排號碼等候。行動電話使用者千奇百怪，反映當時行業，湯姆族收聽內容有企業老闆談生意，談情說愛、特種行業排班、賭客簽賭報號碼等等，這些收聽訊息也在香腸族內慢慢傳開分享接收經驗。</a:t>
            </a:r>
          </a:p>
          <a:p>
            <a:pPr marL="0" indent="0">
              <a:buNone/>
            </a:pPr>
            <a:r>
              <a:rPr lang="zh-TW" altLang="en-US" dirty="0"/>
              <a:t>由於第一代行動電話保密性差，後來演進第二代</a:t>
            </a:r>
            <a:r>
              <a:rPr lang="en-US" altLang="zh-TW" dirty="0"/>
              <a:t>TDMA</a:t>
            </a:r>
            <a:r>
              <a:rPr lang="zh-TW" altLang="en-US" dirty="0"/>
              <a:t>時隙區分調變模式</a:t>
            </a:r>
          </a:p>
          <a:p>
            <a:pPr marL="0" indent="0">
              <a:buNone/>
            </a:pPr>
            <a:r>
              <a:rPr lang="zh-TW" altLang="en-US" dirty="0"/>
              <a:t>，這類通話無法以類比</a:t>
            </a:r>
            <a:r>
              <a:rPr lang="en-US" altLang="zh-TW" dirty="0"/>
              <a:t>FM</a:t>
            </a:r>
            <a:r>
              <a:rPr lang="zh-TW" altLang="en-US" dirty="0"/>
              <a:t>調變方式解調聲音，因此後期湯姆族無法解調收聽。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81559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無線電電台區別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112568"/>
          </a:xfrm>
        </p:spPr>
        <p:txBody>
          <a:bodyPr>
            <a:normAutofit/>
          </a:bodyPr>
          <a:lstStyle/>
          <a:p>
            <a:r>
              <a:rPr lang="zh-TW" altLang="en-US" dirty="0" smtClean="0"/>
              <a:t>商業電台</a:t>
            </a:r>
            <a:r>
              <a:rPr lang="en-US" altLang="zh-TW" dirty="0" smtClean="0"/>
              <a:t>:AM</a:t>
            </a:r>
            <a:r>
              <a:rPr lang="zh-TW" altLang="en-US" dirty="0" smtClean="0"/>
              <a:t>、</a:t>
            </a:r>
            <a:r>
              <a:rPr lang="en-US" altLang="zh-TW" dirty="0" smtClean="0"/>
              <a:t>FM</a:t>
            </a:r>
            <a:r>
              <a:rPr lang="zh-TW" altLang="en-US" dirty="0" smtClean="0"/>
              <a:t>廣播</a:t>
            </a:r>
            <a:r>
              <a:rPr lang="zh-TW" altLang="en-US" dirty="0"/>
              <a:t>電台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/>
              <a:t> </a:t>
            </a:r>
            <a:r>
              <a:rPr lang="zh-TW" altLang="en-US" dirty="0" smtClean="0"/>
              <a:t>                     </a:t>
            </a:r>
            <a:r>
              <a:rPr lang="en-US" altLang="zh-TW" dirty="0" smtClean="0"/>
              <a:t>AM 565~1605KHz  FM 88~108MHz</a:t>
            </a:r>
          </a:p>
          <a:p>
            <a:r>
              <a:rPr lang="zh-TW" altLang="en-US" dirty="0" smtClean="0"/>
              <a:t>機關電台</a:t>
            </a:r>
            <a:r>
              <a:rPr lang="en-US" altLang="zh-TW" dirty="0" smtClean="0"/>
              <a:t>:</a:t>
            </a:r>
            <a:r>
              <a:rPr lang="zh-TW" altLang="en-US" dirty="0" smtClean="0"/>
              <a:t>軍、警、消防</a:t>
            </a:r>
            <a:endParaRPr lang="en-US" altLang="zh-TW" dirty="0" smtClean="0"/>
          </a:p>
          <a:p>
            <a:r>
              <a:rPr lang="zh-TW" altLang="en-US" dirty="0" smtClean="0"/>
              <a:t>海事</a:t>
            </a:r>
            <a:r>
              <a:rPr lang="en-US" altLang="zh-TW" dirty="0" smtClean="0"/>
              <a:t>(</a:t>
            </a:r>
            <a:r>
              <a:rPr lang="zh-TW" altLang="en-US" dirty="0" smtClean="0"/>
              <a:t>漁業</a:t>
            </a:r>
            <a:r>
              <a:rPr lang="en-US" altLang="zh-TW" dirty="0" smtClean="0"/>
              <a:t>)</a:t>
            </a:r>
            <a:r>
              <a:rPr lang="zh-TW" altLang="en-US" dirty="0" smtClean="0"/>
              <a:t>、航空電台</a:t>
            </a:r>
            <a:endParaRPr lang="en-US" altLang="zh-TW" dirty="0" smtClean="0"/>
          </a:p>
          <a:p>
            <a:r>
              <a:rPr lang="zh-TW" altLang="en-US" dirty="0" smtClean="0"/>
              <a:t>業務電台</a:t>
            </a:r>
            <a:r>
              <a:rPr lang="en-US" altLang="zh-TW" dirty="0" smtClean="0"/>
              <a:t>:</a:t>
            </a:r>
            <a:r>
              <a:rPr lang="zh-TW" altLang="en-US" dirty="0" smtClean="0"/>
              <a:t>無線計程車、保全</a:t>
            </a:r>
            <a:endParaRPr lang="en-US" altLang="zh-TW" dirty="0" smtClean="0"/>
          </a:p>
          <a:p>
            <a:r>
              <a:rPr lang="zh-TW" altLang="en-US" dirty="0"/>
              <a:t>業餘</a:t>
            </a:r>
            <a:r>
              <a:rPr lang="zh-TW" altLang="en-US" dirty="0" smtClean="0"/>
              <a:t>無線電</a:t>
            </a:r>
            <a:r>
              <a:rPr lang="en-US" altLang="zh-TW" dirty="0" smtClean="0"/>
              <a:t>:</a:t>
            </a:r>
            <a:r>
              <a:rPr lang="zh-TW" altLang="en-US" dirty="0" smtClean="0"/>
              <a:t>一二三等電台</a:t>
            </a:r>
            <a:endParaRPr lang="en-US" altLang="zh-TW" dirty="0" smtClean="0"/>
          </a:p>
          <a:p>
            <a:r>
              <a:rPr lang="zh-TW" altLang="en-US" dirty="0" smtClean="0"/>
              <a:t>民用免執照電台</a:t>
            </a:r>
            <a:r>
              <a:rPr lang="en-US" altLang="zh-TW" dirty="0" smtClean="0"/>
              <a:t>:CB</a:t>
            </a:r>
            <a:r>
              <a:rPr lang="zh-TW" altLang="en-US" dirty="0" smtClean="0"/>
              <a:t> </a:t>
            </a:r>
            <a:r>
              <a:rPr lang="en-US" altLang="zh-TW" dirty="0" smtClean="0"/>
              <a:t>(City Band )</a:t>
            </a:r>
            <a:r>
              <a:rPr lang="zh-TW" altLang="en-US" dirty="0" smtClean="0"/>
              <a:t>、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 smtClean="0"/>
              <a:t>                                    </a:t>
            </a:r>
            <a:r>
              <a:rPr lang="en-US" altLang="zh-TW" dirty="0" smtClean="0"/>
              <a:t>FRS</a:t>
            </a:r>
            <a:r>
              <a:rPr lang="zh-TW" altLang="en-US" dirty="0" smtClean="0"/>
              <a:t> </a:t>
            </a:r>
            <a:r>
              <a:rPr lang="en-US" altLang="zh-TW" dirty="0" smtClean="0"/>
              <a:t>(Family Radio Service)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023653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rmAutofit/>
          </a:bodyPr>
          <a:lstStyle/>
          <a:p>
            <a:r>
              <a:rPr lang="zh-TW" altLang="en-US" sz="2400" dirty="0"/>
              <a:t>呼號與台</a:t>
            </a:r>
            <a:r>
              <a:rPr lang="zh-TW" altLang="en-US" sz="2400" dirty="0" smtClean="0"/>
              <a:t>號</a:t>
            </a:r>
            <a:endParaRPr lang="zh-TW" altLang="en-US" sz="2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3568" y="692696"/>
            <a:ext cx="7416824" cy="5904656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zh-TW" altLang="en-US" sz="5200" dirty="0" smtClean="0"/>
              <a:t>曾經</a:t>
            </a:r>
            <a:r>
              <a:rPr lang="zh-TW" altLang="en-US" sz="5200" dirty="0"/>
              <a:t>看過</a:t>
            </a:r>
            <a:r>
              <a:rPr lang="en-US" altLang="zh-TW" sz="5200" dirty="0"/>
              <a:t>TOP GUN</a:t>
            </a:r>
            <a:r>
              <a:rPr lang="zh-TW" altLang="en-US" sz="5200" dirty="0"/>
              <a:t>捍衛戰士的影迷都知道湯姆</a:t>
            </a:r>
            <a:r>
              <a:rPr lang="en-US" altLang="zh-TW" sz="5200" dirty="0"/>
              <a:t>•</a:t>
            </a:r>
            <a:r>
              <a:rPr lang="zh-TW" altLang="en-US" sz="5200" dirty="0"/>
              <a:t>克魯斯駕駛海軍</a:t>
            </a:r>
            <a:r>
              <a:rPr lang="en-US" altLang="zh-TW" sz="5200" dirty="0"/>
              <a:t>F-14</a:t>
            </a:r>
            <a:r>
              <a:rPr lang="zh-TW" altLang="en-US" sz="5200" dirty="0"/>
              <a:t>戰機，在無線電中報出自己</a:t>
            </a:r>
            <a:r>
              <a:rPr lang="zh-TW" altLang="en-US" sz="5200" dirty="0" smtClean="0"/>
              <a:t>的呼號</a:t>
            </a:r>
            <a:r>
              <a:rPr lang="en-US" altLang="zh-TW" sz="5200" dirty="0"/>
              <a:t>『</a:t>
            </a:r>
            <a:r>
              <a:rPr lang="zh-TW" altLang="en-US" sz="5200" dirty="0"/>
              <a:t>獨行俠</a:t>
            </a:r>
            <a:r>
              <a:rPr lang="en-US" altLang="zh-TW" sz="5200" dirty="0"/>
              <a:t>』</a:t>
            </a:r>
            <a:r>
              <a:rPr lang="zh-TW" altLang="en-US" sz="5200" dirty="0"/>
              <a:t>，在台灣無線電不成文的規定，這叫做台號。</a:t>
            </a:r>
          </a:p>
          <a:p>
            <a:pPr marL="0" indent="0">
              <a:buNone/>
            </a:pPr>
            <a:r>
              <a:rPr lang="zh-TW" altLang="en-US" sz="5200" dirty="0"/>
              <a:t>早期</a:t>
            </a:r>
            <a:r>
              <a:rPr lang="en-US" altLang="zh-TW" sz="5200" dirty="0"/>
              <a:t>CB</a:t>
            </a:r>
            <a:r>
              <a:rPr lang="zh-TW" altLang="en-US" sz="5200" dirty="0"/>
              <a:t>民用頻段交通部沒有指配呼號，因此在國內通訊自己取台號代表電台通訊識別。</a:t>
            </a:r>
          </a:p>
          <a:p>
            <a:pPr marL="0" indent="0">
              <a:buNone/>
            </a:pPr>
            <a:r>
              <a:rPr lang="zh-TW" altLang="en-US" sz="5200" dirty="0"/>
              <a:t>而香腸族沒有經過考試因此也沒有呼號，依循文化慣例也是自己取台號。</a:t>
            </a:r>
          </a:p>
          <a:p>
            <a:pPr marL="0" indent="0">
              <a:buNone/>
            </a:pPr>
            <a:r>
              <a:rPr lang="zh-TW" altLang="en-US" sz="5200" dirty="0"/>
              <a:t>業餘電台經過考試及設備認證，</a:t>
            </a:r>
            <a:r>
              <a:rPr lang="en-US" altLang="zh-TW" sz="5200" dirty="0"/>
              <a:t>NCC</a:t>
            </a:r>
            <a:r>
              <a:rPr lang="zh-TW" altLang="en-US" sz="5200" dirty="0"/>
              <a:t>在設備執照上會註明人員呼號，而人員執照沒有任何呼號資料。</a:t>
            </a:r>
          </a:p>
          <a:p>
            <a:pPr marL="0" indent="0">
              <a:buNone/>
            </a:pPr>
            <a:r>
              <a:rPr lang="zh-TW" altLang="en-US" sz="5200" dirty="0"/>
              <a:t>雖然業餘人員都有呼號，但是幾乎所有的業餘人員也都會給自己取一個台號，而業餘人員很自律僅在</a:t>
            </a:r>
            <a:r>
              <a:rPr lang="en-US" altLang="zh-TW" sz="5200" dirty="0"/>
              <a:t>VHF 144MHz&amp;UHF 430MHz</a:t>
            </a:r>
            <a:r>
              <a:rPr lang="zh-TW" altLang="en-US" sz="5200" dirty="0"/>
              <a:t>頻帶使用台號或呼號。</a:t>
            </a:r>
          </a:p>
          <a:p>
            <a:pPr marL="0" indent="0">
              <a:buNone/>
            </a:pPr>
            <a:r>
              <a:rPr lang="zh-TW" altLang="en-US" sz="5200" dirty="0"/>
              <a:t>主要原因業餘區分一、二、三個等級，而第三等級都是從香腸族進階考照而來的族群，業餘第三等級僅能操作</a:t>
            </a:r>
            <a:r>
              <a:rPr lang="en-US" altLang="zh-TW" sz="5200" dirty="0"/>
              <a:t>VHF&amp;UHF</a:t>
            </a:r>
            <a:r>
              <a:rPr lang="zh-TW" altLang="en-US" sz="5200" dirty="0"/>
              <a:t>頻帶，通訊距離限於島內，電波極少會傳到鄰國，因此多數三等業餘電台套用香腸模式使用台號居多。</a:t>
            </a:r>
          </a:p>
          <a:p>
            <a:pPr marL="0" indent="0">
              <a:buNone/>
            </a:pPr>
            <a:r>
              <a:rPr lang="zh-TW" altLang="en-US" sz="5200" dirty="0"/>
              <a:t>至於其他頻率如</a:t>
            </a:r>
            <a:r>
              <a:rPr lang="en-US" altLang="zh-TW" sz="5200" dirty="0"/>
              <a:t>50MHz</a:t>
            </a:r>
            <a:r>
              <a:rPr lang="zh-TW" altLang="en-US" sz="5200" dirty="0"/>
              <a:t>或</a:t>
            </a:r>
            <a:r>
              <a:rPr lang="en-US" altLang="zh-TW" sz="5200" dirty="0"/>
              <a:t>HF</a:t>
            </a:r>
            <a:r>
              <a:rPr lang="zh-TW" altLang="en-US" sz="5200" dirty="0"/>
              <a:t>頻帶，因電波能輻射到國外，一、二等業餘人員都依循國際規範使用</a:t>
            </a:r>
            <a:r>
              <a:rPr lang="en-US" altLang="zh-TW" sz="5200" dirty="0"/>
              <a:t>NCC</a:t>
            </a:r>
            <a:r>
              <a:rPr lang="zh-TW" altLang="en-US" sz="5200" dirty="0"/>
              <a:t>頒給的呼號作業呼叫。</a:t>
            </a:r>
          </a:p>
          <a:p>
            <a:pPr marL="0" indent="0">
              <a:buNone/>
            </a:pPr>
            <a:r>
              <a:rPr lang="zh-TW" altLang="en-US" sz="5200" dirty="0"/>
              <a:t>關於</a:t>
            </a:r>
            <a:r>
              <a:rPr lang="en-US" altLang="zh-TW" sz="5200" dirty="0"/>
              <a:t>CB</a:t>
            </a:r>
            <a:r>
              <a:rPr lang="zh-TW" altLang="en-US" sz="5200" dirty="0"/>
              <a:t>呼號，很特殊的是</a:t>
            </a:r>
            <a:r>
              <a:rPr lang="en-US" altLang="zh-TW" sz="5200" dirty="0"/>
              <a:t>CB</a:t>
            </a:r>
            <a:r>
              <a:rPr lang="zh-TW" altLang="en-US" sz="5200" dirty="0"/>
              <a:t>對國外通訊是使用</a:t>
            </a:r>
            <a:r>
              <a:rPr lang="en-US" altLang="zh-TW" sz="5200" dirty="0"/>
              <a:t>CB</a:t>
            </a:r>
            <a:r>
              <a:rPr lang="zh-TW" altLang="en-US" sz="5200" dirty="0"/>
              <a:t>呼號，而不是台號。但是因為</a:t>
            </a:r>
            <a:r>
              <a:rPr lang="en-US" altLang="zh-TW" sz="5200" dirty="0"/>
              <a:t>CB</a:t>
            </a:r>
            <a:r>
              <a:rPr lang="zh-TW" altLang="en-US" sz="5200" dirty="0"/>
              <a:t>非業餘頻段，不受管制，</a:t>
            </a:r>
            <a:r>
              <a:rPr lang="en-US" altLang="zh-TW" sz="5200" dirty="0"/>
              <a:t>CB</a:t>
            </a:r>
            <a:r>
              <a:rPr lang="zh-TW" altLang="en-US" sz="5200" dirty="0"/>
              <a:t>呼號不是政府給的而是自己取的呼號。但是</a:t>
            </a:r>
            <a:r>
              <a:rPr lang="en-US" altLang="zh-TW" sz="5200" dirty="0"/>
              <a:t>CB</a:t>
            </a:r>
            <a:r>
              <a:rPr lang="zh-TW" altLang="en-US" sz="5200" dirty="0"/>
              <a:t>呼號編碼有國際原則，前面開頭數字依下圖各國編號，中間英文字可自己命名或依註冊組織名稱，最右側數字則是中間英文字或組織後續的流水號。</a:t>
            </a:r>
          </a:p>
          <a:p>
            <a:pPr marL="0" indent="0">
              <a:buNone/>
            </a:pPr>
            <a:r>
              <a:rPr lang="zh-TW" altLang="en-US" sz="5200" dirty="0"/>
              <a:t>以筆者為例</a:t>
            </a:r>
            <a:r>
              <a:rPr lang="en-US" altLang="zh-TW" sz="5200" dirty="0"/>
              <a:t>:155IR428</a:t>
            </a:r>
            <a:r>
              <a:rPr lang="zh-TW" altLang="en-US" sz="5200" dirty="0"/>
              <a:t>前面</a:t>
            </a:r>
            <a:r>
              <a:rPr lang="en-US" altLang="zh-TW" sz="5200" dirty="0"/>
              <a:t>155</a:t>
            </a:r>
            <a:r>
              <a:rPr lang="zh-TW" altLang="en-US" sz="5200" dirty="0"/>
              <a:t>是國別，</a:t>
            </a:r>
            <a:r>
              <a:rPr lang="en-US" altLang="zh-TW" sz="5200" dirty="0"/>
              <a:t>IR</a:t>
            </a:r>
            <a:r>
              <a:rPr lang="zh-TW" altLang="en-US" sz="5200" dirty="0"/>
              <a:t>是</a:t>
            </a:r>
            <a:r>
              <a:rPr lang="en-US" altLang="zh-TW" sz="5200" dirty="0"/>
              <a:t>International Radio</a:t>
            </a:r>
            <a:r>
              <a:rPr lang="zh-TW" altLang="en-US" sz="5200" dirty="0"/>
              <a:t>組織簡稱，數字</a:t>
            </a:r>
            <a:r>
              <a:rPr lang="en-US" altLang="zh-TW" sz="5200" dirty="0"/>
              <a:t>428</a:t>
            </a:r>
            <a:r>
              <a:rPr lang="zh-TW" altLang="en-US" sz="5200" dirty="0"/>
              <a:t>向</a:t>
            </a:r>
            <a:r>
              <a:rPr lang="en-US" altLang="zh-TW" sz="5200" dirty="0"/>
              <a:t>IR</a:t>
            </a:r>
            <a:r>
              <a:rPr lang="zh-TW" altLang="en-US" sz="5200" dirty="0"/>
              <a:t>查詢沒人使用登記使用的流水號。早期</a:t>
            </a:r>
            <a:r>
              <a:rPr lang="en-US" altLang="zh-TW" sz="5200" dirty="0"/>
              <a:t>CB</a:t>
            </a:r>
            <a:r>
              <a:rPr lang="zh-TW" altLang="en-US" sz="5200" dirty="0"/>
              <a:t>有天威組織，以</a:t>
            </a:r>
            <a:r>
              <a:rPr lang="en-US" altLang="zh-TW" sz="5200" dirty="0"/>
              <a:t>TW 000</a:t>
            </a:r>
            <a:r>
              <a:rPr lang="zh-TW" altLang="en-US" sz="5200" dirty="0"/>
              <a:t>向各國通訊。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65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1" t="17931" r="25000" b="10115"/>
          <a:stretch/>
        </p:blipFill>
        <p:spPr bwMode="auto">
          <a:xfrm>
            <a:off x="1187624" y="116632"/>
            <a:ext cx="641656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44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2" t="32414" r="23707" b="23908"/>
          <a:stretch/>
        </p:blipFill>
        <p:spPr bwMode="auto">
          <a:xfrm>
            <a:off x="1306488" y="188640"/>
            <a:ext cx="6621517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4" t="28735" r="23449" b="46207"/>
          <a:stretch/>
        </p:blipFill>
        <p:spPr bwMode="auto">
          <a:xfrm>
            <a:off x="1431985" y="4077072"/>
            <a:ext cx="6521172" cy="2073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076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1080120"/>
          </a:xfrm>
        </p:spPr>
        <p:txBody>
          <a:bodyPr/>
          <a:lstStyle/>
          <a:p>
            <a:r>
              <a:rPr lang="zh-TW" altLang="en-US" dirty="0" smtClean="0"/>
              <a:t>無線電傳播特性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87624" y="1412776"/>
            <a:ext cx="6400800" cy="5184576"/>
          </a:xfrm>
        </p:spPr>
        <p:txBody>
          <a:bodyPr>
            <a:normAutofit/>
          </a:bodyPr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US" altLang="zh-TW" dirty="0" smtClean="0"/>
              <a:t>VHF/UHF </a:t>
            </a:r>
            <a:r>
              <a:rPr lang="zh-TW" altLang="en-US" dirty="0" smtClean="0"/>
              <a:t>直射波、繞射、散射</a:t>
            </a:r>
            <a:endParaRPr lang="en-US" altLang="zh-TW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altLang="zh-TW" dirty="0" smtClean="0"/>
              <a:t>HF </a:t>
            </a:r>
            <a:r>
              <a:rPr lang="zh-TW" altLang="en-US" dirty="0" smtClean="0"/>
              <a:t>電離層反射</a:t>
            </a:r>
            <a:endParaRPr lang="en-US" altLang="zh-TW" dirty="0" smtClean="0"/>
          </a:p>
          <a:p>
            <a:pPr marL="457200" indent="-457200" algn="l">
              <a:buFont typeface="Arial" pitchFamily="34" charset="0"/>
              <a:buChar char="•"/>
            </a:pPr>
            <a:endParaRPr lang="en-US" altLang="zh-TW" dirty="0"/>
          </a:p>
          <a:p>
            <a:pPr marL="457200" indent="-457200" algn="l">
              <a:buFont typeface="Arial" pitchFamily="34" charset="0"/>
              <a:buChar char="•"/>
            </a:pPr>
            <a:endParaRPr lang="en-US" altLang="zh-TW" dirty="0" smtClean="0"/>
          </a:p>
          <a:p>
            <a:pPr marL="457200" indent="-457200" algn="l">
              <a:buFont typeface="Arial" pitchFamily="34" charset="0"/>
              <a:buChar char="•"/>
            </a:pPr>
            <a:endParaRPr lang="en-US" altLang="zh-TW" dirty="0"/>
          </a:p>
          <a:p>
            <a:pPr marL="457200" indent="-457200" algn="l">
              <a:buFont typeface="Arial" pitchFamily="34" charset="0"/>
              <a:buChar char="•"/>
            </a:pPr>
            <a:endParaRPr lang="en-US" altLang="zh-TW" dirty="0" smtClean="0"/>
          </a:p>
          <a:p>
            <a:pPr marL="457200" indent="-457200" algn="l">
              <a:buFont typeface="Arial" pitchFamily="34" charset="0"/>
              <a:buChar char="•"/>
            </a:pPr>
            <a:endParaRPr lang="en-US" altLang="zh-TW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altLang="zh-TW" dirty="0" smtClean="0"/>
              <a:t>MF</a:t>
            </a:r>
            <a:r>
              <a:rPr lang="zh-TW" altLang="en-US" dirty="0" smtClean="0"/>
              <a:t>地波</a:t>
            </a:r>
            <a:endParaRPr lang="en-US" altLang="zh-TW" dirty="0" smtClean="0"/>
          </a:p>
          <a:p>
            <a:pPr algn="l"/>
            <a:endParaRPr lang="en-US" altLang="zh-TW" dirty="0" smtClean="0"/>
          </a:p>
          <a:p>
            <a:pPr algn="l"/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6" t="22299" r="22284" b="23908"/>
          <a:stretch/>
        </p:blipFill>
        <p:spPr bwMode="auto">
          <a:xfrm>
            <a:off x="1619672" y="2564904"/>
            <a:ext cx="5669330" cy="294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200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79" t="17701" r="32112" b="5977"/>
          <a:stretch/>
        </p:blipFill>
        <p:spPr bwMode="auto">
          <a:xfrm>
            <a:off x="1043608" y="260648"/>
            <a:ext cx="7056784" cy="6090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170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/>
          <p:nvPr/>
        </p:nvPicPr>
        <p:blipFill rotWithShape="1">
          <a:blip r:embed="rId2"/>
          <a:srcRect l="10301" t="20482" r="25000" b="43855"/>
          <a:stretch/>
        </p:blipFill>
        <p:spPr bwMode="auto">
          <a:xfrm>
            <a:off x="1403648" y="2348880"/>
            <a:ext cx="6768752" cy="41044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副標題 3"/>
          <p:cNvSpPr>
            <a:spLocks noGrp="1"/>
          </p:cNvSpPr>
          <p:nvPr>
            <p:ph type="subTitle" idx="1"/>
          </p:nvPr>
        </p:nvSpPr>
        <p:spPr>
          <a:xfrm>
            <a:off x="1259632" y="332656"/>
            <a:ext cx="6658834" cy="2232248"/>
          </a:xfrm>
        </p:spPr>
        <p:txBody>
          <a:bodyPr>
            <a:normAutofit fontScale="92500" lnSpcReduction="20000"/>
          </a:bodyPr>
          <a:lstStyle/>
          <a:p>
            <a:r>
              <a:rPr lang="zh-TW" altLang="en-US" b="1" dirty="0" smtClean="0">
                <a:solidFill>
                  <a:schemeClr val="tx1"/>
                </a:solidFill>
              </a:rPr>
              <a:t>免執照</a:t>
            </a:r>
            <a:r>
              <a:rPr lang="en-US" altLang="zh-TW" b="1" dirty="0" smtClean="0">
                <a:solidFill>
                  <a:schemeClr val="tx1"/>
                </a:solidFill>
              </a:rPr>
              <a:t>FRS</a:t>
            </a:r>
            <a:r>
              <a:rPr lang="zh-TW" altLang="en-US" b="1" dirty="0" smtClean="0">
                <a:solidFill>
                  <a:schemeClr val="tx1"/>
                </a:solidFill>
              </a:rPr>
              <a:t>無線電的優點</a:t>
            </a:r>
            <a:r>
              <a:rPr lang="en-US" altLang="zh-TW" b="1" dirty="0" smtClean="0">
                <a:solidFill>
                  <a:schemeClr val="tx1"/>
                </a:solidFill>
              </a:rPr>
              <a:t>:</a:t>
            </a:r>
          </a:p>
          <a:p>
            <a:pPr algn="l"/>
            <a:r>
              <a:rPr lang="zh-TW" altLang="en-US" b="1" dirty="0" smtClean="0">
                <a:solidFill>
                  <a:schemeClr val="tx1"/>
                </a:solidFill>
              </a:rPr>
              <a:t>工作頻率高，不易受雜訊干擾，</a:t>
            </a:r>
            <a:r>
              <a:rPr lang="en-US" altLang="zh-TW" b="1" dirty="0" smtClean="0">
                <a:solidFill>
                  <a:schemeClr val="tx1"/>
                </a:solidFill>
              </a:rPr>
              <a:t>467MHz</a:t>
            </a:r>
            <a:r>
              <a:rPr lang="zh-TW" altLang="en-US" b="1" dirty="0" smtClean="0">
                <a:solidFill>
                  <a:schemeClr val="tx1"/>
                </a:solidFill>
              </a:rPr>
              <a:t>波長</a:t>
            </a:r>
            <a:r>
              <a:rPr lang="en-US" altLang="zh-TW" b="1" dirty="0" smtClean="0">
                <a:solidFill>
                  <a:schemeClr val="tx1"/>
                </a:solidFill>
              </a:rPr>
              <a:t>64cm</a:t>
            </a:r>
            <a:r>
              <a:rPr lang="zh-TW" altLang="en-US" b="1" dirty="0" smtClean="0">
                <a:solidFill>
                  <a:schemeClr val="tx1"/>
                </a:solidFill>
              </a:rPr>
              <a:t>電波穿透性強，</a:t>
            </a:r>
            <a:r>
              <a:rPr lang="en-US" altLang="zh-TW" b="1" dirty="0" smtClean="0">
                <a:solidFill>
                  <a:schemeClr val="tx1"/>
                </a:solidFill>
              </a:rPr>
              <a:t>FRS</a:t>
            </a:r>
            <a:r>
              <a:rPr lang="zh-TW" altLang="en-US" b="1" dirty="0" smtClean="0">
                <a:solidFill>
                  <a:schemeClr val="tx1"/>
                </a:solidFill>
              </a:rPr>
              <a:t>天線約</a:t>
            </a:r>
            <a:r>
              <a:rPr lang="en-US" altLang="zh-TW" b="1" dirty="0" smtClean="0">
                <a:solidFill>
                  <a:schemeClr val="tx1"/>
                </a:solidFill>
              </a:rPr>
              <a:t>10</a:t>
            </a:r>
            <a:r>
              <a:rPr lang="zh-TW" altLang="en-US" b="1" dirty="0" smtClean="0">
                <a:solidFill>
                  <a:schemeClr val="tx1"/>
                </a:solidFill>
              </a:rPr>
              <a:t>公分左右，無線電機小攜帶方便。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95476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/>
          <a:lstStyle/>
          <a:p>
            <a:r>
              <a:rPr lang="zh-TW" altLang="en-US" dirty="0"/>
              <a:t>無線電能通多遠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1412776"/>
            <a:ext cx="6400800" cy="4226024"/>
          </a:xfrm>
        </p:spPr>
        <p:txBody>
          <a:bodyPr/>
          <a:lstStyle/>
          <a:p>
            <a:pPr marL="457200" indent="-457200" algn="l">
              <a:buFont typeface="Arial" pitchFamily="34" charset="0"/>
              <a:buChar char="•"/>
            </a:pPr>
            <a:r>
              <a:rPr lang="en-US" altLang="zh-TW" b="1" dirty="0" smtClean="0"/>
              <a:t>VHF</a:t>
            </a:r>
            <a:r>
              <a:rPr lang="zh-TW" altLang="en-US" b="1" dirty="0" smtClean="0"/>
              <a:t>手持機平面大約市區內</a:t>
            </a:r>
            <a:endParaRPr lang="en-US" altLang="zh-TW" b="1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altLang="zh-TW" b="1" dirty="0" smtClean="0"/>
              <a:t>VHF</a:t>
            </a:r>
            <a:r>
              <a:rPr lang="zh-TW" altLang="en-US" b="1" dirty="0" smtClean="0"/>
              <a:t>基地台可以跨別縣市</a:t>
            </a:r>
            <a:endParaRPr lang="en-US" altLang="zh-TW" b="1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en-US" altLang="zh-TW" b="1" dirty="0"/>
              <a:t>HF</a:t>
            </a:r>
            <a:r>
              <a:rPr lang="zh-TW" altLang="en-US" b="1" dirty="0"/>
              <a:t>頻帶依</a:t>
            </a:r>
            <a:r>
              <a:rPr lang="zh-TW" altLang="en-US" b="1" dirty="0" smtClean="0"/>
              <a:t>電離層狀況，一般台灣周邊國家均能通聯。</a:t>
            </a:r>
            <a:endParaRPr lang="en-US" altLang="zh-TW" b="1" dirty="0" smtClean="0"/>
          </a:p>
          <a:p>
            <a:pPr marL="457200" indent="-457200" algn="l">
              <a:buFont typeface="Arial" pitchFamily="34" charset="0"/>
              <a:buChar char="•"/>
            </a:pPr>
            <a:r>
              <a:rPr lang="zh-TW" altLang="en-US" b="1" dirty="0" smtClean="0"/>
              <a:t>電離層</a:t>
            </a:r>
            <a:r>
              <a:rPr lang="zh-TW" altLang="en-US" b="1" dirty="0"/>
              <a:t>傳播開時能通全地球</a:t>
            </a:r>
            <a:endParaRPr lang="en-US" altLang="zh-TW" b="1" dirty="0" smtClean="0"/>
          </a:p>
          <a:p>
            <a:pPr marL="457200" indent="-457200" algn="l">
              <a:buFont typeface="Arial" pitchFamily="34" charset="0"/>
              <a:buChar char="•"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5989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TW" altLang="en-US" dirty="0"/>
              <a:t>無線電能通多遠</a:t>
            </a:r>
          </a:p>
          <a:p>
            <a:pPr marL="0" indent="0">
              <a:buNone/>
            </a:pPr>
            <a:r>
              <a:rPr lang="zh-TW" altLang="en-US" dirty="0"/>
              <a:t>很多人第一次接觸到無線電機，第一個想法是</a:t>
            </a:r>
            <a:r>
              <a:rPr lang="en-US" altLang="zh-TW" dirty="0"/>
              <a:t>:</a:t>
            </a:r>
            <a:r>
              <a:rPr lang="zh-TW" altLang="en-US" dirty="0"/>
              <a:t>這個能通多遠</a:t>
            </a:r>
            <a:r>
              <a:rPr lang="en-US" altLang="zh-TW" dirty="0"/>
              <a:t>?</a:t>
            </a:r>
          </a:p>
          <a:p>
            <a:pPr marL="0" indent="0">
              <a:buNone/>
            </a:pPr>
            <a:r>
              <a:rPr lang="zh-TW" altLang="en-US" dirty="0"/>
              <a:t>無線電機區分很多種頻率頻段，還有發射功率大小，</a:t>
            </a:r>
            <a:r>
              <a:rPr lang="en-US" altLang="zh-TW" dirty="0"/>
              <a:t>HF</a:t>
            </a:r>
            <a:r>
              <a:rPr lang="zh-TW" altLang="en-US" dirty="0"/>
              <a:t>頻帶還有電離層傳播問題，能通多遠需要深入了解各種通訊條件才有答案。</a:t>
            </a:r>
          </a:p>
          <a:p>
            <a:pPr marL="0" indent="0">
              <a:buNone/>
            </a:pPr>
            <a:r>
              <a:rPr lang="zh-TW" altLang="en-US" dirty="0"/>
              <a:t>下列簡單敘述各頻段通訊距離</a:t>
            </a:r>
          </a:p>
          <a:p>
            <a:pPr marL="0" indent="0">
              <a:buNone/>
            </a:pPr>
            <a:r>
              <a:rPr lang="en-US" altLang="zh-TW" dirty="0"/>
              <a:t>HF</a:t>
            </a:r>
            <a:r>
              <a:rPr lang="zh-TW" altLang="en-US" dirty="0"/>
              <a:t>頻帶</a:t>
            </a:r>
            <a:r>
              <a:rPr lang="en-US" altLang="zh-TW" dirty="0"/>
              <a:t>7~14MHz</a:t>
            </a:r>
            <a:r>
              <a:rPr lang="zh-TW" altLang="en-US" dirty="0"/>
              <a:t>電離層條件狀況好時能通全地球。</a:t>
            </a:r>
          </a:p>
          <a:p>
            <a:pPr marL="0" indent="0">
              <a:buNone/>
            </a:pPr>
            <a:r>
              <a:rPr lang="en-US" altLang="zh-TW" dirty="0"/>
              <a:t>HF</a:t>
            </a:r>
            <a:r>
              <a:rPr lang="zh-TW" altLang="en-US" dirty="0"/>
              <a:t>頻帶</a:t>
            </a:r>
            <a:r>
              <a:rPr lang="en-US" altLang="zh-TW" dirty="0"/>
              <a:t>14~30MHz</a:t>
            </a:r>
            <a:r>
              <a:rPr lang="zh-TW" altLang="en-US" dirty="0"/>
              <a:t>包含</a:t>
            </a:r>
            <a:r>
              <a:rPr lang="en-US" altLang="zh-TW" dirty="0"/>
              <a:t>CB</a:t>
            </a:r>
            <a:r>
              <a:rPr lang="zh-TW" altLang="en-US" dirty="0"/>
              <a:t>頻帶，電離層條件狀況好時能通半個地球距離以上。</a:t>
            </a:r>
          </a:p>
          <a:p>
            <a:pPr marL="0" indent="0">
              <a:buNone/>
            </a:pPr>
            <a:r>
              <a:rPr lang="en-US" altLang="zh-TW" dirty="0"/>
              <a:t>CB</a:t>
            </a:r>
            <a:r>
              <a:rPr lang="zh-TW" altLang="en-US" dirty="0"/>
              <a:t>頻帶以筆者目前經驗，直射波從台北陽明山能通到新竹，雙方使用垂直天線，發射功率</a:t>
            </a:r>
            <a:r>
              <a:rPr lang="en-US" altLang="zh-TW" dirty="0"/>
              <a:t>5</a:t>
            </a:r>
            <a:r>
              <a:rPr lang="zh-TW" altLang="en-US" dirty="0"/>
              <a:t>瓦，調變模式</a:t>
            </a:r>
            <a:r>
              <a:rPr lang="en-US" altLang="zh-TW" dirty="0"/>
              <a:t>USB</a:t>
            </a:r>
            <a:r>
              <a:rPr lang="zh-TW" altLang="en-US" dirty="0"/>
              <a:t>，雙方接收</a:t>
            </a:r>
            <a:r>
              <a:rPr lang="en-US" altLang="zh-TW" dirty="0"/>
              <a:t>RS/57~59</a:t>
            </a:r>
            <a:r>
              <a:rPr lang="zh-TW" altLang="en-US" dirty="0"/>
              <a:t>。而台灣通國外最常通到泰國，</a:t>
            </a:r>
            <a:r>
              <a:rPr lang="en-US" altLang="zh-TW" dirty="0"/>
              <a:t>CB</a:t>
            </a:r>
            <a:r>
              <a:rPr lang="zh-TW" altLang="en-US" dirty="0"/>
              <a:t>頻道</a:t>
            </a:r>
            <a:r>
              <a:rPr lang="en-US" altLang="zh-TW" dirty="0"/>
              <a:t>1~3</a:t>
            </a:r>
            <a:r>
              <a:rPr lang="zh-TW" altLang="en-US" dirty="0"/>
              <a:t>波段夏季能收到日本電台訊號。</a:t>
            </a:r>
          </a:p>
          <a:p>
            <a:pPr marL="0" indent="0">
              <a:buNone/>
            </a:pPr>
            <a:r>
              <a:rPr lang="en-US" altLang="zh-TW" dirty="0"/>
              <a:t>50MHz</a:t>
            </a:r>
            <a:r>
              <a:rPr lang="zh-TW" altLang="en-US" dirty="0"/>
              <a:t>比較奇特，電離層條件狀況好時能通鄰近國家。</a:t>
            </a:r>
          </a:p>
          <a:p>
            <a:pPr marL="0" indent="0">
              <a:buNone/>
            </a:pPr>
            <a:r>
              <a:rPr lang="en-US" altLang="zh-TW" dirty="0"/>
              <a:t>VHF 144MHz</a:t>
            </a:r>
            <a:r>
              <a:rPr lang="zh-TW" altLang="en-US" dirty="0"/>
              <a:t>夏季傳播開時能通附近鄰國</a:t>
            </a:r>
            <a:r>
              <a:rPr lang="en-US" altLang="zh-TW" dirty="0"/>
              <a:t>(</a:t>
            </a:r>
            <a:r>
              <a:rPr lang="zh-TW" altLang="en-US" dirty="0"/>
              <a:t>機會不多</a:t>
            </a:r>
            <a:r>
              <a:rPr lang="en-US" altLang="zh-TW" dirty="0"/>
              <a:t>)</a:t>
            </a:r>
            <a:r>
              <a:rPr lang="zh-TW" altLang="en-US" dirty="0"/>
              <a:t>。而通常在市區使用</a:t>
            </a:r>
            <a:r>
              <a:rPr lang="en-US" altLang="zh-TW" dirty="0"/>
              <a:t>3~5</a:t>
            </a:r>
            <a:r>
              <a:rPr lang="zh-TW" altLang="en-US" dirty="0"/>
              <a:t>公里，若基地台通聯約可</a:t>
            </a:r>
            <a:r>
              <a:rPr lang="en-US" altLang="zh-TW" dirty="0"/>
              <a:t>30~50</a:t>
            </a:r>
            <a:r>
              <a:rPr lang="zh-TW" altLang="en-US" dirty="0"/>
              <a:t>公里左右。</a:t>
            </a:r>
          </a:p>
          <a:p>
            <a:pPr marL="0" indent="0">
              <a:buNone/>
            </a:pPr>
            <a:r>
              <a:rPr lang="zh-TW" altLang="en-US" dirty="0"/>
              <a:t>依</a:t>
            </a:r>
            <a:r>
              <a:rPr lang="en-US" altLang="zh-TW" dirty="0"/>
              <a:t>NCC</a:t>
            </a:r>
            <a:r>
              <a:rPr lang="zh-TW" altLang="en-US" dirty="0"/>
              <a:t>二等考題內敘述</a:t>
            </a:r>
            <a:r>
              <a:rPr lang="en-US" altLang="zh-TW" dirty="0"/>
              <a:t>:</a:t>
            </a:r>
          </a:p>
          <a:p>
            <a:pPr marL="0" indent="0">
              <a:buNone/>
            </a:pPr>
            <a:r>
              <a:rPr lang="zh-TW" altLang="en-US" dirty="0"/>
              <a:t>電離層在</a:t>
            </a:r>
            <a:r>
              <a:rPr lang="en-US" altLang="zh-TW" dirty="0"/>
              <a:t>F2</a:t>
            </a:r>
            <a:r>
              <a:rPr lang="zh-TW" altLang="en-US" dirty="0"/>
              <a:t>的區域內，一次訊號彈跳的沿著地表最長約略距離是</a:t>
            </a:r>
            <a:r>
              <a:rPr lang="en-US" altLang="zh-TW" dirty="0"/>
              <a:t>4,000 </a:t>
            </a:r>
            <a:r>
              <a:rPr lang="zh-TW" altLang="en-US" dirty="0"/>
              <a:t>公里</a:t>
            </a:r>
          </a:p>
          <a:p>
            <a:pPr marL="0" indent="0">
              <a:buNone/>
            </a:pPr>
            <a:r>
              <a:rPr lang="zh-TW" altLang="en-US" dirty="0"/>
              <a:t>電離層在</a:t>
            </a:r>
            <a:r>
              <a:rPr lang="en-US" altLang="zh-TW" dirty="0"/>
              <a:t>E</a:t>
            </a:r>
            <a:r>
              <a:rPr lang="zh-TW" altLang="en-US" dirty="0"/>
              <a:t>區域內，一次訊號彈跳的沿著地表最長約略距離是</a:t>
            </a:r>
            <a:r>
              <a:rPr lang="en-US" altLang="zh-TW" dirty="0"/>
              <a:t>1,920 </a:t>
            </a:r>
            <a:r>
              <a:rPr lang="zh-TW" altLang="en-US" dirty="0"/>
              <a:t>公里</a:t>
            </a:r>
          </a:p>
          <a:p>
            <a:pPr marL="0" indent="0">
              <a:buNone/>
            </a:pPr>
            <a:r>
              <a:rPr lang="zh-TW" altLang="en-US" dirty="0"/>
              <a:t>因此針對</a:t>
            </a:r>
            <a:r>
              <a:rPr lang="en-US" altLang="zh-TW" dirty="0"/>
              <a:t>HF</a:t>
            </a:r>
            <a:r>
              <a:rPr lang="zh-TW" altLang="en-US" dirty="0"/>
              <a:t>通訊，最重要的就是有沒有傳播。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73658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2939</Words>
  <Application>Microsoft Office PowerPoint</Application>
  <PresentationFormat>如螢幕大小 (4:3)</PresentationFormat>
  <Paragraphs>114</Paragraphs>
  <Slides>20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20</vt:i4>
      </vt:variant>
    </vt:vector>
  </HeadingPairs>
  <TitlesOfParts>
    <vt:vector size="21" baseType="lpstr">
      <vt:lpstr>Office 佈景主題</vt:lpstr>
      <vt:lpstr>業餘無線電介紹</vt:lpstr>
      <vt:lpstr>無線電電台區別</vt:lpstr>
      <vt:lpstr>PowerPoint 簡報</vt:lpstr>
      <vt:lpstr>PowerPoint 簡報</vt:lpstr>
      <vt:lpstr>無線電傳播特性</vt:lpstr>
      <vt:lpstr>PowerPoint 簡報</vt:lpstr>
      <vt:lpstr>PowerPoint 簡報</vt:lpstr>
      <vt:lpstr>無線電能通多遠</vt:lpstr>
      <vt:lpstr>PowerPoint 簡報</vt:lpstr>
      <vt:lpstr>City Band市民波段(民用波段)無線電</vt:lpstr>
      <vt:lpstr>PowerPoint 簡報</vt:lpstr>
      <vt:lpstr>電視、收音機執照</vt:lpstr>
      <vt:lpstr>CB民用波段、香腸族、火腿族、湯姆族的關聯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呼號與台號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業餘無線電介紹</dc:title>
  <dc:creator>886912708183</dc:creator>
  <cp:lastModifiedBy>886912708183</cp:lastModifiedBy>
  <cp:revision>47</cp:revision>
  <dcterms:created xsi:type="dcterms:W3CDTF">2021-10-23T14:12:00Z</dcterms:created>
  <dcterms:modified xsi:type="dcterms:W3CDTF">2022-10-02T03:23:54Z</dcterms:modified>
</cp:coreProperties>
</file>